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58" r:id="rId4"/>
    <p:sldId id="259" r:id="rId5"/>
    <p:sldId id="265" r:id="rId6"/>
    <p:sldId id="260" r:id="rId7"/>
    <p:sldId id="261" r:id="rId8"/>
    <p:sldId id="272" r:id="rId9"/>
    <p:sldId id="262" r:id="rId10"/>
    <p:sldId id="273" r:id="rId11"/>
    <p:sldId id="274" r:id="rId12"/>
    <p:sldId id="275" r:id="rId13"/>
    <p:sldId id="276" r:id="rId14"/>
    <p:sldId id="264" r:id="rId15"/>
    <p:sldId id="263" r:id="rId16"/>
    <p:sldId id="266" r:id="rId17"/>
    <p:sldId id="267" r:id="rId18"/>
    <p:sldId id="268" r:id="rId19"/>
    <p:sldId id="27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400" y="6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8FF9D5-B6C4-1C4A-B318-59C4859B93EA}" type="datetimeFigureOut">
              <a:rPr lang="en-US" smtClean="0"/>
              <a:t>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E22E8-0764-9A42-BD71-B0EE2EA0FF1D}" type="slidenum">
              <a:rPr lang="en-US" smtClean="0"/>
              <a:t>‹#›</a:t>
            </a:fld>
            <a:endParaRPr lang="en-US"/>
          </a:p>
        </p:txBody>
      </p:sp>
    </p:spTree>
    <p:extLst>
      <p:ext uri="{BB962C8B-B14F-4D97-AF65-F5344CB8AC3E}">
        <p14:creationId xmlns:p14="http://schemas.microsoft.com/office/powerpoint/2010/main" val="22025381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templates available for download at the link on this slide. </a:t>
            </a:r>
            <a:r>
              <a:rPr lang="en-US" baseline="0" dirty="0" err="1" smtClean="0"/>
              <a:t>xMinds</a:t>
            </a:r>
            <a:r>
              <a:rPr lang="en-US" baseline="0" dirty="0" smtClean="0"/>
              <a:t> has also created its own templates for a contact sheet, communication log, and behavior log. </a:t>
            </a:r>
            <a:endParaRPr lang="en-US" dirty="0"/>
          </a:p>
        </p:txBody>
      </p:sp>
      <p:sp>
        <p:nvSpPr>
          <p:cNvPr id="4" name="Slide Number Placeholder 3"/>
          <p:cNvSpPr>
            <a:spLocks noGrp="1"/>
          </p:cNvSpPr>
          <p:nvPr>
            <p:ph type="sldNum" sz="quarter" idx="10"/>
          </p:nvPr>
        </p:nvSpPr>
        <p:spPr/>
        <p:txBody>
          <a:bodyPr/>
          <a:lstStyle/>
          <a:p>
            <a:fld id="{890E22E8-0764-9A42-BD71-B0EE2EA0FF1D}" type="slidenum">
              <a:rPr lang="en-US" smtClean="0"/>
              <a:t>5</a:t>
            </a:fld>
            <a:endParaRPr lang="en-US"/>
          </a:p>
        </p:txBody>
      </p:sp>
    </p:spTree>
    <p:extLst>
      <p:ext uri="{BB962C8B-B14F-4D97-AF65-F5344CB8AC3E}">
        <p14:creationId xmlns:p14="http://schemas.microsoft.com/office/powerpoint/2010/main" val="324315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About Me Profile or Letter of Introduction is a great project to engage your child in. The process of completing one of these is an excellent opportunity to help you child develop self-awareness and self-advocacy skills. It also allows you to frame your child in positive terms </a:t>
            </a:r>
            <a:r>
              <a:rPr lang="mr-IN" baseline="0" dirty="0" smtClean="0"/>
              <a:t>–</a:t>
            </a:r>
            <a:r>
              <a:rPr lang="en-US" baseline="0" dirty="0" smtClean="0"/>
              <a:t> focusing on strengths and special interests that paint a more rounded picture of your child. </a:t>
            </a:r>
            <a:endParaRPr lang="en-US" dirty="0"/>
          </a:p>
        </p:txBody>
      </p:sp>
      <p:sp>
        <p:nvSpPr>
          <p:cNvPr id="4" name="Slide Number Placeholder 3"/>
          <p:cNvSpPr>
            <a:spLocks noGrp="1"/>
          </p:cNvSpPr>
          <p:nvPr>
            <p:ph type="sldNum" sz="quarter" idx="10"/>
          </p:nvPr>
        </p:nvSpPr>
        <p:spPr/>
        <p:txBody>
          <a:bodyPr/>
          <a:lstStyle/>
          <a:p>
            <a:fld id="{890E22E8-0764-9A42-BD71-B0EE2EA0FF1D}" type="slidenum">
              <a:rPr lang="en-US" smtClean="0"/>
              <a:t>7</a:t>
            </a:fld>
            <a:endParaRPr lang="en-US"/>
          </a:p>
        </p:txBody>
      </p:sp>
    </p:spTree>
    <p:extLst>
      <p:ext uri="{BB962C8B-B14F-4D97-AF65-F5344CB8AC3E}">
        <p14:creationId xmlns:p14="http://schemas.microsoft.com/office/powerpoint/2010/main" val="63823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discrepancy</a:t>
            </a:r>
            <a:r>
              <a:rPr lang="en-US" baseline="0" dirty="0" smtClean="0"/>
              <a:t> between how behavioral issues are handled in ES special education programs vs. in ES neighborhood schools</a:t>
            </a:r>
            <a:endParaRPr lang="en-US" dirty="0"/>
          </a:p>
        </p:txBody>
      </p:sp>
      <p:sp>
        <p:nvSpPr>
          <p:cNvPr id="4" name="Slide Number Placeholder 3"/>
          <p:cNvSpPr>
            <a:spLocks noGrp="1"/>
          </p:cNvSpPr>
          <p:nvPr>
            <p:ph type="sldNum" sz="quarter" idx="10"/>
          </p:nvPr>
        </p:nvSpPr>
        <p:spPr/>
        <p:txBody>
          <a:bodyPr/>
          <a:lstStyle/>
          <a:p>
            <a:fld id="{890E22E8-0764-9A42-BD71-B0EE2EA0FF1D}" type="slidenum">
              <a:rPr lang="en-US" smtClean="0"/>
              <a:t>11</a:t>
            </a:fld>
            <a:endParaRPr lang="en-US"/>
          </a:p>
        </p:txBody>
      </p:sp>
    </p:spTree>
    <p:extLst>
      <p:ext uri="{BB962C8B-B14F-4D97-AF65-F5344CB8AC3E}">
        <p14:creationId xmlns:p14="http://schemas.microsoft.com/office/powerpoint/2010/main" val="8736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 note that MCPS email servers</a:t>
            </a:r>
            <a:r>
              <a:rPr lang="en-US" baseline="0" dirty="0" smtClean="0"/>
              <a:t> regularly purge email from teachers accounts every X days.  So a parents copy of an email may be the sole </a:t>
            </a:r>
            <a:r>
              <a:rPr lang="en-US" baseline="0" smtClean="0"/>
              <a:t>existing record. </a:t>
            </a:r>
            <a:endParaRPr lang="en-US"/>
          </a:p>
        </p:txBody>
      </p:sp>
      <p:sp>
        <p:nvSpPr>
          <p:cNvPr id="4" name="Slide Number Placeholder 3"/>
          <p:cNvSpPr>
            <a:spLocks noGrp="1"/>
          </p:cNvSpPr>
          <p:nvPr>
            <p:ph type="sldNum" sz="quarter" idx="10"/>
          </p:nvPr>
        </p:nvSpPr>
        <p:spPr/>
        <p:txBody>
          <a:bodyPr/>
          <a:lstStyle/>
          <a:p>
            <a:fld id="{890E22E8-0764-9A42-BD71-B0EE2EA0FF1D}" type="slidenum">
              <a:rPr lang="en-US" smtClean="0"/>
              <a:t>12</a:t>
            </a:fld>
            <a:endParaRPr lang="en-US"/>
          </a:p>
        </p:txBody>
      </p:sp>
    </p:spTree>
    <p:extLst>
      <p:ext uri="{BB962C8B-B14F-4D97-AF65-F5344CB8AC3E}">
        <p14:creationId xmlns:p14="http://schemas.microsoft.com/office/powerpoint/2010/main" val="355238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[FBA]</a:t>
            </a:r>
            <a:r>
              <a:rPr lang="en-US" baseline="0" dirty="0" smtClean="0"/>
              <a:t> </a:t>
            </a:r>
            <a:r>
              <a:rPr lang="en-US" dirty="0" smtClean="0"/>
              <a:t>What teachers frequently</a:t>
            </a:r>
            <a:r>
              <a:rPr lang="en-US" baseline="0" dirty="0" smtClean="0"/>
              <a:t> label “non-compliance” or “opposition” behavior may actually the outward manifestation of a skills deficit. The only way to truly know what motivates a child to act in a certain way is to TAKE DATA!  </a:t>
            </a:r>
          </a:p>
          <a:p>
            <a:endParaRPr lang="en-US" sz="1200" dirty="0" smtClean="0"/>
          </a:p>
          <a:p>
            <a:r>
              <a:rPr lang="en-US" sz="1200" dirty="0" smtClean="0"/>
              <a:t>[BIP]</a:t>
            </a:r>
            <a:r>
              <a:rPr lang="en-US" sz="1200" baseline="0" dirty="0" smtClean="0"/>
              <a:t> </a:t>
            </a:r>
            <a:r>
              <a:rPr lang="en-US" sz="1200" dirty="0" smtClean="0"/>
              <a:t>If the BIP merely calls for the elimination of certain behaviors, new undesired behaviors will probably emerge.  The underlying need must be met by the replacement behavior.</a:t>
            </a:r>
            <a:endParaRPr lang="en-US" dirty="0"/>
          </a:p>
        </p:txBody>
      </p:sp>
      <p:sp>
        <p:nvSpPr>
          <p:cNvPr id="4" name="Slide Number Placeholder 3"/>
          <p:cNvSpPr>
            <a:spLocks noGrp="1"/>
          </p:cNvSpPr>
          <p:nvPr>
            <p:ph type="sldNum" sz="quarter" idx="10"/>
          </p:nvPr>
        </p:nvSpPr>
        <p:spPr/>
        <p:txBody>
          <a:bodyPr/>
          <a:lstStyle/>
          <a:p>
            <a:fld id="{890E22E8-0764-9A42-BD71-B0EE2EA0FF1D}" type="slidenum">
              <a:rPr lang="en-US" smtClean="0"/>
              <a:t>16</a:t>
            </a:fld>
            <a:endParaRPr lang="en-US"/>
          </a:p>
        </p:txBody>
      </p:sp>
    </p:spTree>
    <p:extLst>
      <p:ext uri="{BB962C8B-B14F-4D97-AF65-F5344CB8AC3E}">
        <p14:creationId xmlns:p14="http://schemas.microsoft.com/office/powerpoint/2010/main" val="365906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73ED12-D6D8-1F4B-A6FE-0E476266434C}"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A12B6-104F-824E-BE7F-799D80D6D8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3ED12-D6D8-1F4B-A6FE-0E476266434C}"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A12B6-104F-824E-BE7F-799D80D6D8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3ED12-D6D8-1F4B-A6FE-0E476266434C}"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A12B6-104F-824E-BE7F-799D80D6D8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73ED12-D6D8-1F4B-A6FE-0E476266434C}"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A12B6-104F-824E-BE7F-799D80D6D8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773ED12-D6D8-1F4B-A6FE-0E476266434C}" type="datetimeFigureOut">
              <a:rPr lang="en-US" smtClean="0"/>
              <a:t>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FA12B6-104F-824E-BE7F-799D80D6D8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73ED12-D6D8-1F4B-A6FE-0E476266434C}" type="datetimeFigureOut">
              <a:rPr lang="en-US" smtClean="0"/>
              <a:t>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A12B6-104F-824E-BE7F-799D80D6D84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73ED12-D6D8-1F4B-A6FE-0E476266434C}" type="datetimeFigureOut">
              <a:rPr lang="en-US" smtClean="0"/>
              <a:t>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FA12B6-104F-824E-BE7F-799D80D6D8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3ED12-D6D8-1F4B-A6FE-0E476266434C}" type="datetimeFigureOut">
              <a:rPr lang="en-US" smtClean="0"/>
              <a:t>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FA12B6-104F-824E-BE7F-799D80D6D8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3ED12-D6D8-1F4B-A6FE-0E476266434C}" type="datetimeFigureOut">
              <a:rPr lang="en-US" smtClean="0"/>
              <a:t>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FA12B6-104F-824E-BE7F-799D80D6D8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773ED12-D6D8-1F4B-A6FE-0E476266434C}" type="datetimeFigureOut">
              <a:rPr lang="en-US" smtClean="0"/>
              <a:t>9/20/18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6FA12B6-104F-824E-BE7F-799D80D6D8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3ED12-D6D8-1F4B-A6FE-0E476266434C}" type="datetimeFigureOut">
              <a:rPr lang="en-US" smtClean="0"/>
              <a:t>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FA12B6-104F-824E-BE7F-799D80D6D8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773ED12-D6D8-1F4B-A6FE-0E476266434C}" type="datetimeFigureOut">
              <a:rPr lang="en-US" smtClean="0"/>
              <a:t>9/20/18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6FA12B6-104F-824E-BE7F-799D80D6D8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nderstood.org/en/school-learning/special-services/ieps/download-iep-goal-track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rightslaw.com/info/organize.file.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rightslaw.com/info/organize.file.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www.understood.org/en/school-learning/special-services/ieps/how-to-organize-your-childs-iep-bind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nderstood.org/en/school-learning/choosing-starting-school/back-to-school/download-back-to-school-introduction-letters" TargetMode="External"/><Relationship Id="rId4" Type="http://schemas.openxmlformats.org/officeDocument/2006/relationships/hyperlink" Target="http://www.chartnc.com/2013/07/free-printable-student-profile-2-in.html" TargetMode="External"/><Relationship Id="rId5" Type="http://schemas.openxmlformats.org/officeDocument/2006/relationships/hyperlink" Target="https://our3lilbirds.blogspot.com/2017/05/how-to-make-one-page-profile-ellie-style.html"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Setting Up Your Child for School Success	</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September 18, 2018</a:t>
            </a:r>
          </a:p>
          <a:p>
            <a:r>
              <a:rPr lang="en-US" dirty="0" smtClean="0"/>
              <a:t>Partnership for Extraordinary Minds</a:t>
            </a:r>
            <a:endParaRPr lang="en-US" dirty="0"/>
          </a:p>
        </p:txBody>
      </p:sp>
    </p:spTree>
    <p:extLst>
      <p:ext uri="{BB962C8B-B14F-4D97-AF65-F5344CB8AC3E}">
        <p14:creationId xmlns:p14="http://schemas.microsoft.com/office/powerpoint/2010/main" val="2519967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Systems: Survey Findings </a:t>
            </a:r>
            <a:r>
              <a:rPr lang="en-US" dirty="0" err="1" smtClean="0"/>
              <a:t>Con’t</a:t>
            </a:r>
            <a:endParaRPr lang="en-US" dirty="0"/>
          </a:p>
        </p:txBody>
      </p:sp>
      <p:sp>
        <p:nvSpPr>
          <p:cNvPr id="3" name="Content Placeholder 2"/>
          <p:cNvSpPr>
            <a:spLocks noGrp="1"/>
          </p:cNvSpPr>
          <p:nvPr>
            <p:ph idx="1"/>
          </p:nvPr>
        </p:nvSpPr>
        <p:spPr/>
        <p:txBody>
          <a:bodyPr/>
          <a:lstStyle/>
          <a:p>
            <a:pPr>
              <a:buFont typeface="Arial"/>
              <a:buChar char="•"/>
            </a:pPr>
            <a:r>
              <a:rPr lang="en-US" dirty="0" smtClean="0"/>
              <a:t>More preliminary findings include:</a:t>
            </a:r>
          </a:p>
          <a:p>
            <a:pPr lvl="2">
              <a:buFont typeface="Arial"/>
              <a:buChar char="•"/>
            </a:pPr>
            <a:r>
              <a:rPr lang="en-US" dirty="0" smtClean="0"/>
              <a:t>Families with students in their neighborhood elementary schools received markedly less communication from special educators than those families with a student in a special program.</a:t>
            </a:r>
          </a:p>
          <a:p>
            <a:pPr lvl="2">
              <a:buFont typeface="Arial"/>
              <a:buChar char="•"/>
            </a:pPr>
            <a:r>
              <a:rPr lang="en-US" dirty="0" smtClean="0"/>
              <a:t>Caregivers of students in special programs wanted more information about academics being taught in school.</a:t>
            </a:r>
          </a:p>
          <a:p>
            <a:pPr lvl="2">
              <a:buFont typeface="Arial"/>
              <a:buChar char="•"/>
            </a:pPr>
            <a:r>
              <a:rPr lang="en-US" dirty="0" smtClean="0"/>
              <a:t>Caregivers of middle and high school students in their neighborhood school received demonstrably less frequent communication from school and were less satisfied with both the frequency and quality of communication than caregivers of students in special programs.</a:t>
            </a:r>
          </a:p>
          <a:p>
            <a:pPr lvl="3">
              <a:buFont typeface="Arial"/>
              <a:buChar char="•"/>
            </a:pPr>
            <a:r>
              <a:rPr lang="en-US" dirty="0" smtClean="0"/>
              <a:t>All caregivers of students in the Bridge program reported being satisfied or very satisfied with the quality of the communication they received from school.</a:t>
            </a:r>
          </a:p>
          <a:p>
            <a:pPr marL="237744" lvl="2" indent="0">
              <a:buNone/>
            </a:pPr>
            <a:endParaRPr lang="en-US" dirty="0"/>
          </a:p>
          <a:p>
            <a:pPr marL="0" lvl="1" indent="0">
              <a:buNone/>
            </a:pPr>
            <a:endParaRPr lang="en-US" dirty="0" smtClean="0"/>
          </a:p>
        </p:txBody>
      </p:sp>
    </p:spTree>
    <p:extLst>
      <p:ext uri="{BB962C8B-B14F-4D97-AF65-F5344CB8AC3E}">
        <p14:creationId xmlns:p14="http://schemas.microsoft.com/office/powerpoint/2010/main" val="348808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Setting UP Systems: </a:t>
            </a:r>
            <a:r>
              <a:rPr lang="en-US" sz="2400" dirty="0" smtClean="0"/>
              <a:t>Survey Recommendations</a:t>
            </a:r>
            <a:endParaRPr lang="en-US" sz="2400" dirty="0"/>
          </a:p>
        </p:txBody>
      </p:sp>
      <p:sp>
        <p:nvSpPr>
          <p:cNvPr id="3" name="Content Placeholder 2"/>
          <p:cNvSpPr>
            <a:spLocks noGrp="1"/>
          </p:cNvSpPr>
          <p:nvPr>
            <p:ph idx="1"/>
          </p:nvPr>
        </p:nvSpPr>
        <p:spPr/>
        <p:txBody>
          <a:bodyPr>
            <a:normAutofit fontScale="92500"/>
          </a:bodyPr>
          <a:lstStyle/>
          <a:p>
            <a:pPr>
              <a:buFont typeface="Arial"/>
              <a:buChar char="•"/>
            </a:pPr>
            <a:r>
              <a:rPr lang="en-US" dirty="0" smtClean="0"/>
              <a:t>Once </a:t>
            </a:r>
            <a:r>
              <a:rPr lang="en-US" dirty="0" err="1" smtClean="0"/>
              <a:t>xMinds</a:t>
            </a:r>
            <a:r>
              <a:rPr lang="en-US" dirty="0" smtClean="0"/>
              <a:t> has finalized its report, we plan to submit the following recommendations to MCPS Special Education: </a:t>
            </a:r>
          </a:p>
          <a:p>
            <a:pPr lvl="2">
              <a:buFont typeface="Arial"/>
              <a:buChar char="•"/>
            </a:pPr>
            <a:r>
              <a:rPr lang="en-US" sz="1400" dirty="0" smtClean="0"/>
              <a:t>Preschool </a:t>
            </a:r>
            <a:r>
              <a:rPr lang="en-US" sz="1400" dirty="0"/>
              <a:t>Education Program </a:t>
            </a:r>
            <a:r>
              <a:rPr lang="en-US" sz="1400" dirty="0" smtClean="0"/>
              <a:t>needs a template </a:t>
            </a:r>
            <a:r>
              <a:rPr lang="en-US" sz="1400" dirty="0"/>
              <a:t>that PEP teachers and parent educators can use to report the skills that students are working on and the strategies used in the classroom to foster skills development. T</a:t>
            </a:r>
            <a:r>
              <a:rPr lang="en-US" sz="1400" dirty="0" smtClean="0"/>
              <a:t>he </a:t>
            </a:r>
            <a:r>
              <a:rPr lang="en-US" sz="1400" dirty="0"/>
              <a:t>frequency and mechanism of communicating to caregivers should be consistent across all PEP programs </a:t>
            </a:r>
            <a:r>
              <a:rPr lang="en-US" sz="1400" dirty="0" smtClean="0"/>
              <a:t>district-wide</a:t>
            </a:r>
          </a:p>
          <a:p>
            <a:pPr lvl="2">
              <a:buFont typeface="Arial"/>
              <a:buChar char="•"/>
            </a:pPr>
            <a:r>
              <a:rPr lang="en-US" sz="1400" dirty="0" smtClean="0">
                <a:ea typeface="ＭＳ 明朝"/>
              </a:rPr>
              <a:t>Autism </a:t>
            </a:r>
            <a:r>
              <a:rPr lang="en-US" sz="1400" dirty="0">
                <a:ea typeface="ＭＳ 明朝"/>
              </a:rPr>
              <a:t>Spectrum Disorder Services and BESS </a:t>
            </a:r>
            <a:r>
              <a:rPr lang="en-US" sz="1400" dirty="0" smtClean="0">
                <a:ea typeface="ＭＳ 明朝"/>
              </a:rPr>
              <a:t>should review</a:t>
            </a:r>
            <a:r>
              <a:rPr lang="en-US" sz="1400" dirty="0">
                <a:ea typeface="ＭＳ 明朝"/>
              </a:rPr>
              <a:t>, compare, and contrast </a:t>
            </a:r>
            <a:r>
              <a:rPr lang="en-US" sz="1400" dirty="0" smtClean="0">
                <a:ea typeface="ＭＳ 明朝"/>
              </a:rPr>
              <a:t>the </a:t>
            </a:r>
            <a:r>
              <a:rPr lang="en-US" sz="1400" dirty="0">
                <a:ea typeface="ＭＳ 明朝"/>
              </a:rPr>
              <a:t>contracts their programs use and generate a template or model that can used by these programs across the school district.</a:t>
            </a:r>
            <a:r>
              <a:rPr lang="en-US" sz="1400" dirty="0"/>
              <a:t> </a:t>
            </a:r>
            <a:r>
              <a:rPr lang="en-US" sz="1400" dirty="0" smtClean="0"/>
              <a:t> </a:t>
            </a:r>
          </a:p>
          <a:p>
            <a:pPr lvl="2">
              <a:buFont typeface="Arial"/>
              <a:buChar char="•"/>
            </a:pPr>
            <a:r>
              <a:rPr lang="en-US" sz="1400" dirty="0"/>
              <a:t>Further investigation into whether students in </a:t>
            </a:r>
            <a:r>
              <a:rPr lang="en-US" sz="1400" dirty="0" smtClean="0"/>
              <a:t>their neighborhood schools </a:t>
            </a:r>
            <a:r>
              <a:rPr lang="en-US" sz="1400" dirty="0"/>
              <a:t>are disciplined more frequently for behaviors that would typically be addressed by clinical staff or </a:t>
            </a:r>
            <a:r>
              <a:rPr lang="en-US" sz="1400" dirty="0" smtClean="0"/>
              <a:t>specialists in </a:t>
            </a:r>
            <a:r>
              <a:rPr lang="en-US" sz="1400" dirty="0"/>
              <a:t>special education programs is warranted</a:t>
            </a:r>
            <a:r>
              <a:rPr lang="en-US" sz="1400" dirty="0" smtClean="0"/>
              <a:t>.</a:t>
            </a:r>
          </a:p>
          <a:p>
            <a:pPr lvl="2">
              <a:buFont typeface="Arial"/>
              <a:buChar char="•"/>
            </a:pPr>
            <a:r>
              <a:rPr lang="en-US" sz="1400" dirty="0" smtClean="0"/>
              <a:t>Caregivers of elementary school students need more frequent communication generally. </a:t>
            </a:r>
          </a:p>
          <a:p>
            <a:pPr lvl="3">
              <a:buFont typeface="Arial"/>
              <a:buChar char="•"/>
            </a:pPr>
            <a:r>
              <a:rPr lang="en-US" sz="1400" dirty="0" smtClean="0"/>
              <a:t>Caregivers of students in special programs need more information about academics being taught and skills being worked on </a:t>
            </a:r>
          </a:p>
          <a:p>
            <a:pPr lvl="3">
              <a:buFont typeface="Arial"/>
              <a:buChar char="•"/>
            </a:pPr>
            <a:r>
              <a:rPr lang="en-US" sz="1400" dirty="0" smtClean="0"/>
              <a:t>Caregivers of students in neighborhood schools need to hear more about progress on IEP goals</a:t>
            </a:r>
          </a:p>
          <a:p>
            <a:pPr lvl="2">
              <a:buFont typeface="Arial"/>
              <a:buChar char="•"/>
            </a:pPr>
            <a:endParaRPr lang="en-US" sz="1400" dirty="0"/>
          </a:p>
          <a:p>
            <a:pPr lvl="2">
              <a:buFont typeface="Arial"/>
              <a:buChar char="•"/>
            </a:pPr>
            <a:endParaRPr lang="en-US" sz="1400" dirty="0"/>
          </a:p>
        </p:txBody>
      </p:sp>
    </p:spTree>
    <p:extLst>
      <p:ext uri="{BB962C8B-B14F-4D97-AF65-F5344CB8AC3E}">
        <p14:creationId xmlns:p14="http://schemas.microsoft.com/office/powerpoint/2010/main" val="192470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systems: What You Can Do</a:t>
            </a:r>
            <a:endParaRPr lang="en-US" dirty="0"/>
          </a:p>
        </p:txBody>
      </p:sp>
      <p:sp>
        <p:nvSpPr>
          <p:cNvPr id="3" name="Content Placeholder 2"/>
          <p:cNvSpPr>
            <a:spLocks noGrp="1"/>
          </p:cNvSpPr>
          <p:nvPr>
            <p:ph idx="1"/>
          </p:nvPr>
        </p:nvSpPr>
        <p:spPr>
          <a:xfrm>
            <a:off x="805142" y="914400"/>
            <a:ext cx="7520940" cy="2048156"/>
          </a:xfrm>
        </p:spPr>
        <p:txBody>
          <a:bodyPr/>
          <a:lstStyle/>
          <a:p>
            <a:pPr>
              <a:buFont typeface="Arial"/>
              <a:buChar char="•"/>
            </a:pPr>
            <a:r>
              <a:rPr lang="en-US" dirty="0" smtClean="0"/>
              <a:t>Send your child’s teacher an email introducing yourself, your child, and explicitly stating what sorts of information you’re interested in receiving (academics, behavior, self-care skills).</a:t>
            </a:r>
          </a:p>
          <a:p>
            <a:pPr>
              <a:buFont typeface="Arial"/>
              <a:buChar char="•"/>
            </a:pPr>
            <a:r>
              <a:rPr lang="en-US" dirty="0" smtClean="0"/>
              <a:t>Consider presenting your child’s teacher with a checklist, data sheet, or behavior contract that you’d like completed.  This could easily be completed by a </a:t>
            </a:r>
            <a:r>
              <a:rPr lang="en-US" dirty="0" err="1" smtClean="0"/>
              <a:t>paraeducator</a:t>
            </a:r>
            <a:r>
              <a:rPr lang="en-US" dirty="0" smtClean="0"/>
              <a:t> if the teacher is overworked.  Alternatively, your child could be taught to self-monitor and fill out the form on his/her own. </a:t>
            </a:r>
          </a:p>
        </p:txBody>
      </p:sp>
      <p:sp>
        <p:nvSpPr>
          <p:cNvPr id="5" name="TextBox 4"/>
          <p:cNvSpPr txBox="1"/>
          <p:nvPr/>
        </p:nvSpPr>
        <p:spPr>
          <a:xfrm>
            <a:off x="805142" y="2835556"/>
            <a:ext cx="4075438" cy="1815882"/>
          </a:xfrm>
          <a:prstGeom prst="rect">
            <a:avLst/>
          </a:prstGeom>
          <a:noFill/>
        </p:spPr>
        <p:txBody>
          <a:bodyPr wrap="square" rtlCol="0">
            <a:spAutoFit/>
          </a:bodyPr>
          <a:lstStyle/>
          <a:p>
            <a:pPr marL="285750" indent="-285750">
              <a:buFont typeface="Arial"/>
              <a:buChar char="•"/>
            </a:pPr>
            <a:r>
              <a:rPr lang="en-US" sz="1600" b="1" dirty="0" smtClean="0"/>
              <a:t>If the teacher resists your overtures, request that “home-school communication system” be included as a supplementary service in the IEP. </a:t>
            </a:r>
          </a:p>
          <a:p>
            <a:pPr marL="285750" indent="-285750">
              <a:buFont typeface="Arial"/>
              <a:buChar char="•"/>
            </a:pPr>
            <a:r>
              <a:rPr lang="en-US" sz="1600" b="1" dirty="0" smtClean="0"/>
              <a:t>Always keep records of phone or personal conversations you have with staff.</a:t>
            </a:r>
          </a:p>
          <a:p>
            <a:pPr marL="285750" indent="-285750">
              <a:buFont typeface="Arial"/>
              <a:buChar char="•"/>
            </a:pPr>
            <a:r>
              <a:rPr lang="en-US" sz="1600" b="1" dirty="0" smtClean="0"/>
              <a:t>Save e-mails and text messages.</a:t>
            </a:r>
          </a:p>
        </p:txBody>
      </p:sp>
      <p:pic>
        <p:nvPicPr>
          <p:cNvPr id="4" name="Picture 3" descr="IEP_SupAids_Behavior_Support.jpeg"/>
          <p:cNvPicPr>
            <a:picLocks noChangeAspect="1"/>
          </p:cNvPicPr>
          <p:nvPr/>
        </p:nvPicPr>
        <p:blipFill rotWithShape="1">
          <a:blip r:embed="rId3">
            <a:extLst>
              <a:ext uri="{28A0092B-C50C-407E-A947-70E740481C1C}">
                <a14:useLocalDpi xmlns:a14="http://schemas.microsoft.com/office/drawing/2010/main" val="0"/>
              </a:ext>
            </a:extLst>
          </a:blip>
          <a:srcRect r="55376" b="15422"/>
          <a:stretch/>
        </p:blipFill>
        <p:spPr>
          <a:xfrm>
            <a:off x="4851289" y="2775444"/>
            <a:ext cx="4004246" cy="3910863"/>
          </a:xfrm>
          <a:prstGeom prst="rect">
            <a:avLst/>
          </a:prstGeom>
        </p:spPr>
      </p:pic>
      <p:sp>
        <p:nvSpPr>
          <p:cNvPr id="6" name="Oval 5"/>
          <p:cNvSpPr/>
          <p:nvPr/>
        </p:nvSpPr>
        <p:spPr>
          <a:xfrm>
            <a:off x="4880580" y="5649670"/>
            <a:ext cx="1274814" cy="583109"/>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29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BIS Char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4300" y="365760"/>
            <a:ext cx="3810000" cy="4930588"/>
          </a:xfrm>
          <a:prstGeom prst="rect">
            <a:avLst/>
          </a:prstGeom>
        </p:spPr>
      </p:pic>
      <p:sp>
        <p:nvSpPr>
          <p:cNvPr id="2" name="Title 1"/>
          <p:cNvSpPr>
            <a:spLocks noGrp="1"/>
          </p:cNvSpPr>
          <p:nvPr>
            <p:ph type="title"/>
          </p:nvPr>
        </p:nvSpPr>
        <p:spPr/>
        <p:txBody>
          <a:bodyPr/>
          <a:lstStyle/>
          <a:p>
            <a:r>
              <a:rPr lang="en-US" dirty="0" smtClean="0"/>
              <a:t>Sample behavior Contracts</a:t>
            </a:r>
            <a:endParaRPr lang="en-US" dirty="0"/>
          </a:p>
        </p:txBody>
      </p:sp>
      <p:pic>
        <p:nvPicPr>
          <p:cNvPr id="4" name="Content Placeholder 3" descr="asperger_es_behavior_contract.jpeg"/>
          <p:cNvPicPr>
            <a:picLocks noGrp="1" noChangeAspect="1"/>
          </p:cNvPicPr>
          <p:nvPr>
            <p:ph idx="1"/>
          </p:nvPr>
        </p:nvPicPr>
        <p:blipFill>
          <a:blip r:embed="rId3">
            <a:extLst>
              <a:ext uri="{28A0092B-C50C-407E-A947-70E740481C1C}">
                <a14:useLocalDpi xmlns:a14="http://schemas.microsoft.com/office/drawing/2010/main" val="0"/>
              </a:ext>
            </a:extLst>
          </a:blip>
          <a:srcRect t="-548" b="-548"/>
          <a:stretch>
            <a:fillRect/>
          </a:stretch>
        </p:blipFill>
        <p:spPr>
          <a:xfrm>
            <a:off x="254000" y="1092200"/>
            <a:ext cx="5046566" cy="2336800"/>
          </a:xfrm>
        </p:spPr>
      </p:pic>
      <p:sp>
        <p:nvSpPr>
          <p:cNvPr id="7" name="Rectangle 6"/>
          <p:cNvSpPr/>
          <p:nvPr/>
        </p:nvSpPr>
        <p:spPr>
          <a:xfrm>
            <a:off x="8166100" y="1282700"/>
            <a:ext cx="495300" cy="3175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8" name="Rectangle 7"/>
          <p:cNvSpPr/>
          <p:nvPr/>
        </p:nvSpPr>
        <p:spPr>
          <a:xfrm>
            <a:off x="8274050" y="4673600"/>
            <a:ext cx="311150" cy="952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8274050" y="4921250"/>
            <a:ext cx="311150" cy="952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6733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Setting Up Systems: Tracking Progress</a:t>
            </a:r>
            <a:endParaRPr lang="en-US" dirty="0"/>
          </a:p>
        </p:txBody>
      </p:sp>
      <p:sp>
        <p:nvSpPr>
          <p:cNvPr id="3" name="Content Placeholder 2"/>
          <p:cNvSpPr>
            <a:spLocks noGrp="1"/>
          </p:cNvSpPr>
          <p:nvPr>
            <p:ph idx="1"/>
          </p:nvPr>
        </p:nvSpPr>
        <p:spPr>
          <a:xfrm>
            <a:off x="822960" y="1100628"/>
            <a:ext cx="7520940" cy="3890472"/>
          </a:xfrm>
        </p:spPr>
        <p:txBody>
          <a:bodyPr>
            <a:normAutofit fontScale="92500" lnSpcReduction="20000"/>
          </a:bodyPr>
          <a:lstStyle/>
          <a:p>
            <a:pPr>
              <a:buFont typeface="Arial"/>
              <a:buChar char="•"/>
            </a:pPr>
            <a:r>
              <a:rPr lang="en-US" dirty="0" err="1" smtClean="0"/>
              <a:t>Understood.org</a:t>
            </a:r>
            <a:r>
              <a:rPr lang="en-US" dirty="0" smtClean="0"/>
              <a:t> has a free template to help you organize and track your child’s progress on his/her IEP goals: </a:t>
            </a:r>
            <a:r>
              <a:rPr lang="en-US" dirty="0" smtClean="0">
                <a:hlinkClick r:id="rId2"/>
              </a:rPr>
              <a:t>https</a:t>
            </a:r>
            <a:r>
              <a:rPr lang="en-US" dirty="0">
                <a:hlinkClick r:id="rId2"/>
              </a:rPr>
              <a:t>://www.understood.org/en/school-learning/special-services/ieps/download-iep-goal-</a:t>
            </a:r>
            <a:r>
              <a:rPr lang="en-US" dirty="0" smtClean="0">
                <a:hlinkClick r:id="rId2"/>
              </a:rPr>
              <a:t>tracker</a:t>
            </a:r>
            <a:endParaRPr lang="en-US" dirty="0" smtClean="0"/>
          </a:p>
          <a:p>
            <a:pPr>
              <a:buFont typeface="Arial"/>
              <a:buChar char="•"/>
            </a:pPr>
            <a:r>
              <a:rPr lang="en-US" dirty="0" smtClean="0"/>
              <a:t>You’ll need your child’s Present Levels of Performance (PLOPs), Goals, and Objectives to complete the template</a:t>
            </a:r>
          </a:p>
          <a:p>
            <a:pPr>
              <a:buFont typeface="Arial"/>
              <a:buChar char="•"/>
            </a:pPr>
            <a:r>
              <a:rPr lang="en-US" dirty="0" smtClean="0"/>
              <a:t>Collect work samples, progress reports, and note any difficulties your child is having with homework</a:t>
            </a:r>
          </a:p>
          <a:p>
            <a:pPr lvl="2">
              <a:buFont typeface="Arial"/>
              <a:buChar char="•"/>
            </a:pPr>
            <a:r>
              <a:rPr lang="en-US" dirty="0" smtClean="0"/>
              <a:t>Label work samples with the goal number from the IEP, which will help you organize your materials for discussion with the IEP team</a:t>
            </a:r>
          </a:p>
          <a:p>
            <a:pPr>
              <a:buFont typeface="Arial"/>
              <a:buChar char="•"/>
            </a:pPr>
            <a:r>
              <a:rPr lang="en-US" dirty="0" smtClean="0"/>
              <a:t>Attend the Open House held in October</a:t>
            </a:r>
          </a:p>
          <a:p>
            <a:pPr lvl="2">
              <a:buFont typeface="Arial"/>
              <a:buChar char="•"/>
            </a:pPr>
            <a:r>
              <a:rPr lang="en-US" dirty="0" smtClean="0"/>
              <a:t>This is an opportunity to observe how your child functions in school</a:t>
            </a:r>
          </a:p>
          <a:p>
            <a:pPr>
              <a:buFont typeface="Arial"/>
              <a:buChar char="•"/>
            </a:pPr>
            <a:r>
              <a:rPr lang="en-US" dirty="0" smtClean="0"/>
              <a:t>Volunteer in your child’s school, if possible, but not necessarily in your child’s classroom.</a:t>
            </a:r>
          </a:p>
          <a:p>
            <a:pPr lvl="2">
              <a:buFont typeface="Arial"/>
              <a:buChar char="•"/>
            </a:pPr>
            <a:r>
              <a:rPr lang="en-US" dirty="0" smtClean="0"/>
              <a:t>You can get a good sense of how peers are performing and the overall climate of the school.</a:t>
            </a:r>
          </a:p>
          <a:p>
            <a:pPr lvl="2">
              <a:buFont typeface="Arial"/>
              <a:buChar char="•"/>
            </a:pPr>
            <a:r>
              <a:rPr lang="en-US" dirty="0" smtClean="0"/>
              <a:t>You will start to know key players in addition to your child’s teacher(s). </a:t>
            </a:r>
            <a:endParaRPr lang="en-US" dirty="0"/>
          </a:p>
        </p:txBody>
      </p:sp>
    </p:spTree>
    <p:extLst>
      <p:ext uri="{BB962C8B-B14F-4D97-AF65-F5344CB8AC3E}">
        <p14:creationId xmlns:p14="http://schemas.microsoft.com/office/powerpoint/2010/main" val="728051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Something Goes Wrong:</a:t>
            </a:r>
            <a:br>
              <a:rPr lang="en-US" dirty="0" smtClean="0"/>
            </a:br>
            <a:r>
              <a:rPr lang="en-US" dirty="0" smtClean="0"/>
              <a:t>Autism Consult</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Autism Consult</a:t>
            </a:r>
          </a:p>
          <a:p>
            <a:pPr lvl="2"/>
            <a:r>
              <a:rPr lang="en-US" dirty="0" smtClean="0"/>
              <a:t>MCPS Autism Unit representative observes student in his/her educational setting and writes recommendations for accommodations and/or strategies</a:t>
            </a:r>
          </a:p>
          <a:p>
            <a:pPr lvl="2"/>
            <a:r>
              <a:rPr lang="en-US" dirty="0" smtClean="0"/>
              <a:t>Can be identified as a related service on the IEP</a:t>
            </a:r>
          </a:p>
          <a:p>
            <a:pPr lvl="2"/>
            <a:r>
              <a:rPr lang="en-US" dirty="0" smtClean="0"/>
              <a:t>Parents can ask the IEP Team to request a consult </a:t>
            </a:r>
          </a:p>
          <a:p>
            <a:pPr lvl="2"/>
            <a:r>
              <a:rPr lang="en-US" dirty="0" smtClean="0"/>
              <a:t>Examples of services that can result from the consult:</a:t>
            </a:r>
          </a:p>
          <a:p>
            <a:pPr lvl="3"/>
            <a:r>
              <a:rPr lang="en-US" dirty="0" smtClean="0"/>
              <a:t>Teaching staff specific strategies</a:t>
            </a:r>
          </a:p>
          <a:p>
            <a:pPr lvl="3"/>
            <a:r>
              <a:rPr lang="en-US" dirty="0" smtClean="0"/>
              <a:t>Conducting an Functional Behavior Assessment (FBA)</a:t>
            </a:r>
          </a:p>
          <a:p>
            <a:pPr lvl="3"/>
            <a:r>
              <a:rPr lang="en-US" dirty="0" smtClean="0"/>
              <a:t>Assisting staff in implementing a Behavior Intervention Plan (BIP)</a:t>
            </a:r>
          </a:p>
          <a:p>
            <a:pPr lvl="3"/>
            <a:r>
              <a:rPr lang="en-US" dirty="0" smtClean="0"/>
              <a:t>Attending the student’s IEP meeting</a:t>
            </a:r>
          </a:p>
        </p:txBody>
      </p:sp>
    </p:spTree>
    <p:extLst>
      <p:ext uri="{BB962C8B-B14F-4D97-AF65-F5344CB8AC3E}">
        <p14:creationId xmlns:p14="http://schemas.microsoft.com/office/powerpoint/2010/main" val="38985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Something Goes </a:t>
            </a:r>
            <a:r>
              <a:rPr lang="en-US" dirty="0" smtClean="0"/>
              <a:t>Wrong:</a:t>
            </a:r>
            <a:br>
              <a:rPr lang="en-US" dirty="0" smtClean="0"/>
            </a:br>
            <a:r>
              <a:rPr lang="en-US" dirty="0" smtClean="0"/>
              <a:t>FBA and BIP</a:t>
            </a:r>
            <a:endParaRPr lang="en-US" dirty="0"/>
          </a:p>
        </p:txBody>
      </p:sp>
      <p:sp>
        <p:nvSpPr>
          <p:cNvPr id="3" name="Content Placeholder 2"/>
          <p:cNvSpPr>
            <a:spLocks noGrp="1"/>
          </p:cNvSpPr>
          <p:nvPr>
            <p:ph idx="1"/>
          </p:nvPr>
        </p:nvSpPr>
        <p:spPr>
          <a:xfrm>
            <a:off x="822960" y="1100628"/>
            <a:ext cx="7520940" cy="4182572"/>
          </a:xfrm>
        </p:spPr>
        <p:txBody>
          <a:bodyPr>
            <a:normAutofit fontScale="85000" lnSpcReduction="20000"/>
          </a:bodyPr>
          <a:lstStyle/>
          <a:p>
            <a:r>
              <a:rPr lang="en-US" sz="1800" dirty="0" smtClean="0"/>
              <a:t>Behavior is communication!</a:t>
            </a:r>
          </a:p>
          <a:p>
            <a:pPr>
              <a:buFont typeface="Arial"/>
              <a:buChar char="•"/>
            </a:pPr>
            <a:r>
              <a:rPr lang="en-US" sz="1800" dirty="0" smtClean="0"/>
              <a:t>A Functional Behavior Assessment (FBA</a:t>
            </a:r>
            <a:r>
              <a:rPr lang="en-US" sz="1800" dirty="0"/>
              <a:t>) is </a:t>
            </a:r>
            <a:r>
              <a:rPr lang="en-US" sz="1800" dirty="0" smtClean="0"/>
              <a:t>an </a:t>
            </a:r>
            <a:r>
              <a:rPr lang="en-US" sz="1800" dirty="0"/>
              <a:t>approach to understanding what function a particular interfering behavior is serving for a student (e.g. escaping demands, seeking attention)</a:t>
            </a:r>
            <a:r>
              <a:rPr lang="en-US" sz="1800" dirty="0" smtClean="0"/>
              <a:t>. </a:t>
            </a:r>
          </a:p>
          <a:p>
            <a:pPr>
              <a:buFont typeface="Arial"/>
              <a:buChar char="•"/>
            </a:pPr>
            <a:r>
              <a:rPr lang="en-US" sz="1800" dirty="0" smtClean="0"/>
              <a:t>FBAs are also sometimes referred to as ABC data: </a:t>
            </a:r>
          </a:p>
          <a:p>
            <a:pPr lvl="2"/>
            <a:r>
              <a:rPr lang="en-US" sz="1800" dirty="0" smtClean="0"/>
              <a:t>Antecedent: what happened just before a behavior occurred </a:t>
            </a:r>
          </a:p>
          <a:p>
            <a:pPr lvl="2"/>
            <a:r>
              <a:rPr lang="en-US" sz="1800" dirty="0" smtClean="0"/>
              <a:t>Behavior: what is the interfering behavior</a:t>
            </a:r>
          </a:p>
          <a:p>
            <a:pPr lvl="2"/>
            <a:r>
              <a:rPr lang="en-US" sz="1800" dirty="0" smtClean="0"/>
              <a:t>Consequences: what happened to the student as a consequence of the behavior</a:t>
            </a:r>
          </a:p>
          <a:p>
            <a:pPr>
              <a:buFont typeface="Arial"/>
              <a:buChar char="•"/>
            </a:pPr>
            <a:r>
              <a:rPr lang="en-US" sz="1800" dirty="0" smtClean="0"/>
              <a:t>The ABC data is likely to show a pattern of behaviors that explain why the student acts in a certain way.</a:t>
            </a:r>
          </a:p>
          <a:p>
            <a:pPr lvl="2"/>
            <a:r>
              <a:rPr lang="en-US" sz="1800" dirty="0" smtClean="0"/>
              <a:t>The student’s needs aren’t being met, so he/she engages in behavior to get something that he/she needs.  </a:t>
            </a:r>
          </a:p>
          <a:p>
            <a:pPr lvl="2"/>
            <a:r>
              <a:rPr lang="en-US" sz="1800" dirty="0" smtClean="0"/>
              <a:t>Once you have this information, you can find an appropriate replacement for the interfering behavior that will meet the student’s need. </a:t>
            </a:r>
          </a:p>
          <a:p>
            <a:pPr>
              <a:buFont typeface="Arial"/>
              <a:buChar char="•"/>
            </a:pPr>
            <a:r>
              <a:rPr lang="en-US" sz="1800" dirty="0" smtClean="0"/>
              <a:t>The Behavior Intervention Plan (BIP) is generated based on the data in the FBA</a:t>
            </a:r>
          </a:p>
          <a:p>
            <a:pPr lvl="2">
              <a:buFont typeface="Arial"/>
              <a:buChar char="•"/>
            </a:pPr>
            <a:r>
              <a:rPr lang="en-US" sz="1800" dirty="0" smtClean="0"/>
              <a:t>The BIP should target behaviors identified in the FBA. </a:t>
            </a:r>
          </a:p>
          <a:p>
            <a:pPr lvl="2">
              <a:buFont typeface="Arial"/>
              <a:buChar char="•"/>
            </a:pPr>
            <a:r>
              <a:rPr lang="en-US" sz="1800" dirty="0" smtClean="0"/>
              <a:t>A good BIP introduces appropriate replacement behaviors.</a:t>
            </a:r>
          </a:p>
        </p:txBody>
      </p:sp>
    </p:spTree>
    <p:extLst>
      <p:ext uri="{BB962C8B-B14F-4D97-AF65-F5344CB8AC3E}">
        <p14:creationId xmlns:p14="http://schemas.microsoft.com/office/powerpoint/2010/main" val="383208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Something Goes </a:t>
            </a:r>
            <a:r>
              <a:rPr lang="en-US" dirty="0" smtClean="0"/>
              <a:t>Wrong:</a:t>
            </a:r>
            <a:br>
              <a:rPr lang="en-US" dirty="0" smtClean="0"/>
            </a:br>
            <a:r>
              <a:rPr lang="en-US" dirty="0" smtClean="0"/>
              <a:t>Taking it up the Chain of Command</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When you and the IEP team or you and the principal cannot agree, it’s time to contact the next level on the chain of command</a:t>
            </a:r>
          </a:p>
          <a:p>
            <a:pPr>
              <a:buFont typeface="Arial"/>
              <a:buChar char="•"/>
            </a:pPr>
            <a:r>
              <a:rPr lang="en-US" dirty="0" smtClean="0"/>
              <a:t>For issues that are purely related to your child’s particular school or problems with the principal, contact the Director of Learning, Achievement, and Administration (DLAA) assigned to your </a:t>
            </a:r>
            <a:r>
              <a:rPr lang="en-US" dirty="0"/>
              <a:t>child’s school</a:t>
            </a:r>
            <a:r>
              <a:rPr lang="en-US" dirty="0" smtClean="0"/>
              <a:t>: https</a:t>
            </a:r>
            <a:r>
              <a:rPr lang="en-US" dirty="0"/>
              <a:t>://</a:t>
            </a:r>
            <a:r>
              <a:rPr lang="en-US" dirty="0" err="1"/>
              <a:t>www.montgomeryschoolsmd.org</a:t>
            </a:r>
            <a:r>
              <a:rPr lang="en-US" dirty="0"/>
              <a:t>/</a:t>
            </a:r>
            <a:r>
              <a:rPr lang="en-US" dirty="0" err="1"/>
              <a:t>uploadedFiles</a:t>
            </a:r>
            <a:r>
              <a:rPr lang="en-US" dirty="0"/>
              <a:t>/departments/</a:t>
            </a:r>
            <a:r>
              <a:rPr lang="en-US" dirty="0" err="1"/>
              <a:t>clusteradmin</a:t>
            </a:r>
            <a:r>
              <a:rPr lang="en-US" dirty="0"/>
              <a:t>/OSSI%20Area%20Associate%20Superintendent%20Team%20Assignments%20FY19(1).</a:t>
            </a:r>
            <a:r>
              <a:rPr lang="en-US" dirty="0" err="1" smtClean="0"/>
              <a:t>pdf</a:t>
            </a:r>
            <a:endParaRPr lang="en-US" dirty="0" smtClean="0"/>
          </a:p>
          <a:p>
            <a:pPr>
              <a:buFont typeface="Arial"/>
              <a:buChar char="•"/>
            </a:pPr>
            <a:r>
              <a:rPr lang="en-US" dirty="0" smtClean="0"/>
              <a:t>For issues related to your child’s special education, contact the Special Education Area Supervisor:	</a:t>
            </a:r>
            <a:r>
              <a:rPr lang="en-US" dirty="0"/>
              <a:t>https://</a:t>
            </a:r>
            <a:r>
              <a:rPr lang="en-US" dirty="0" err="1"/>
              <a:t>www.montgomeryschoolsmd.org</a:t>
            </a:r>
            <a:r>
              <a:rPr lang="en-US" dirty="0"/>
              <a:t>/departments/special-education/contact-us/</a:t>
            </a:r>
            <a:r>
              <a:rPr lang="en-US" dirty="0" err="1"/>
              <a:t>clusters.aspx</a:t>
            </a:r>
            <a:endParaRPr lang="en-US" dirty="0"/>
          </a:p>
        </p:txBody>
      </p:sp>
    </p:spTree>
    <p:extLst>
      <p:ext uri="{BB962C8B-B14F-4D97-AF65-F5344CB8AC3E}">
        <p14:creationId xmlns:p14="http://schemas.microsoft.com/office/powerpoint/2010/main" val="323162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Can I Find out Whom to Contact?</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Effective July 1, MCPS reorganized central administration in Special Education and the Office of School Support and Improvement (OSSI).</a:t>
            </a:r>
          </a:p>
          <a:p>
            <a:pPr>
              <a:buFont typeface="Arial"/>
              <a:buChar char="•"/>
            </a:pPr>
            <a:r>
              <a:rPr lang="en-US" dirty="0" smtClean="0"/>
              <a:t>Now there are 3 Special Education Area Supervisors covering the entire school district, whereas there were previously 6. The rationale behind this change that reducing the number of positions at the central level would allow more administrators to be reallocated to the school level. </a:t>
            </a:r>
          </a:p>
          <a:p>
            <a:pPr>
              <a:buFont typeface="Arial"/>
              <a:buChar char="•"/>
            </a:pPr>
            <a:r>
              <a:rPr lang="en-US" dirty="0" smtClean="0"/>
              <a:t>You can find our full explanation of the reorganization at</a:t>
            </a:r>
            <a:r>
              <a:rPr lang="en-US" dirty="0"/>
              <a:t>: https://</a:t>
            </a:r>
            <a:r>
              <a:rPr lang="en-US" dirty="0" err="1"/>
              <a:t>xminds.org</a:t>
            </a:r>
            <a:r>
              <a:rPr lang="en-US"/>
              <a:t>/past-events/</a:t>
            </a:r>
            <a:endParaRPr lang="en-US" dirty="0"/>
          </a:p>
        </p:txBody>
      </p:sp>
    </p:spTree>
    <p:extLst>
      <p:ext uri="{BB962C8B-B14F-4D97-AF65-F5344CB8AC3E}">
        <p14:creationId xmlns:p14="http://schemas.microsoft.com/office/powerpoint/2010/main" val="137567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49860"/>
            <a:ext cx="7520940" cy="548640"/>
          </a:xfrm>
        </p:spPr>
        <p:txBody>
          <a:bodyPr>
            <a:normAutofit/>
          </a:bodyPr>
          <a:lstStyle/>
          <a:p>
            <a:r>
              <a:rPr lang="en-US" sz="2000" dirty="0" smtClean="0"/>
              <a:t>Who is My New Special Education Area Supervisor?</a:t>
            </a:r>
            <a:endParaRPr lang="en-US" sz="2000" dirty="0"/>
          </a:p>
        </p:txBody>
      </p:sp>
      <p:sp>
        <p:nvSpPr>
          <p:cNvPr id="4" name="Date Placeholder 3"/>
          <p:cNvSpPr>
            <a:spLocks noGrp="1"/>
          </p:cNvSpPr>
          <p:nvPr>
            <p:ph type="dt" sz="half" idx="10"/>
          </p:nvPr>
        </p:nvSpPr>
        <p:spPr/>
        <p:txBody>
          <a:bodyPr/>
          <a:lstStyle/>
          <a:p>
            <a:fld id="{1B0E22E7-DC69-B14F-B7E5-9345950EDCD5}" type="datetime1">
              <a:rPr lang="en-US" smtClean="0"/>
              <a:t>9/20/18</a:t>
            </a:fld>
            <a:endParaRPr lang="en-US"/>
          </a:p>
        </p:txBody>
      </p:sp>
      <p:sp>
        <p:nvSpPr>
          <p:cNvPr id="3" name="Content Placeholder 2"/>
          <p:cNvSpPr>
            <a:spLocks noGrp="1"/>
          </p:cNvSpPr>
          <p:nvPr>
            <p:ph idx="1"/>
          </p:nvPr>
        </p:nvSpPr>
        <p:spPr>
          <a:xfrm>
            <a:off x="457200" y="520700"/>
            <a:ext cx="8229600" cy="4756150"/>
          </a:xfrm>
        </p:spPr>
        <p:txBody>
          <a:bodyPr>
            <a:normAutofit/>
          </a:bodyPr>
          <a:lstStyle/>
          <a:p>
            <a:r>
              <a:rPr lang="en-US" dirty="0" smtClean="0">
                <a:solidFill>
                  <a:srgbClr val="FF0000"/>
                </a:solidFill>
              </a:rPr>
              <a:t>Eric Kuhn </a:t>
            </a:r>
            <a:r>
              <a:rPr lang="en-US" dirty="0" smtClean="0"/>
              <a:t>oversees</a:t>
            </a:r>
          </a:p>
          <a:p>
            <a:pPr lvl="1"/>
            <a:r>
              <a:rPr lang="en-US" sz="1600" dirty="0" smtClean="0"/>
              <a:t>Clarksburg, Sherwood, Watkins Mill, Quince Orchard, Seneca Valley, Walter Johnson,</a:t>
            </a:r>
            <a:r>
              <a:rPr lang="en-US" sz="1600" dirty="0"/>
              <a:t> </a:t>
            </a:r>
            <a:r>
              <a:rPr lang="en-US" sz="1600" dirty="0" smtClean="0"/>
              <a:t>Gaithersburg, and Northwest Clusters </a:t>
            </a:r>
          </a:p>
          <a:p>
            <a:pPr lvl="1"/>
            <a:r>
              <a:rPr lang="en-US" sz="1600" dirty="0" smtClean="0"/>
              <a:t>Blair G. Ewing</a:t>
            </a:r>
            <a:r>
              <a:rPr lang="en-US" sz="1600" dirty="0"/>
              <a:t> </a:t>
            </a:r>
            <a:r>
              <a:rPr lang="en-US" sz="1600" dirty="0" smtClean="0"/>
              <a:t>Center </a:t>
            </a:r>
          </a:p>
          <a:p>
            <a:pPr lvl="1"/>
            <a:r>
              <a:rPr lang="en-US" sz="1600" dirty="0" smtClean="0"/>
              <a:t>Longview Center </a:t>
            </a:r>
          </a:p>
          <a:p>
            <a:pPr lvl="1"/>
            <a:r>
              <a:rPr lang="en-US" sz="1600" dirty="0" smtClean="0"/>
              <a:t>Regional Institute for Children and Adolescents (RICA)</a:t>
            </a:r>
          </a:p>
          <a:p>
            <a:r>
              <a:rPr lang="en-US" dirty="0" smtClean="0">
                <a:solidFill>
                  <a:srgbClr val="FF0000"/>
                </a:solidFill>
              </a:rPr>
              <a:t>Claudette Smith </a:t>
            </a:r>
            <a:r>
              <a:rPr lang="en-US" dirty="0" smtClean="0"/>
              <a:t>oversees </a:t>
            </a:r>
          </a:p>
          <a:p>
            <a:pPr lvl="1"/>
            <a:r>
              <a:rPr lang="en-US" sz="1600" dirty="0" smtClean="0"/>
              <a:t>Kennedy, </a:t>
            </a:r>
            <a:r>
              <a:rPr lang="en-US" sz="1600" dirty="0" err="1" smtClean="0"/>
              <a:t>Magruder</a:t>
            </a:r>
            <a:r>
              <a:rPr lang="en-US" sz="1600" dirty="0" smtClean="0"/>
              <a:t>, Rockville, Winston Churchill, Einstein, Richard Montgomery, Blake, Paint Branch, and Walt Whitman Clusters </a:t>
            </a:r>
          </a:p>
          <a:p>
            <a:pPr lvl="1"/>
            <a:r>
              <a:rPr lang="en-US" sz="1600" dirty="0" smtClean="0"/>
              <a:t>Carl Sandburg Learning Center</a:t>
            </a:r>
          </a:p>
          <a:p>
            <a:pPr lvl="1"/>
            <a:r>
              <a:rPr lang="en-US" sz="1600" dirty="0" smtClean="0"/>
              <a:t>Rock Terrace</a:t>
            </a:r>
          </a:p>
          <a:p>
            <a:pPr lvl="1"/>
            <a:r>
              <a:rPr lang="en-US" sz="1600" dirty="0" smtClean="0"/>
              <a:t>Stephen Knolls</a:t>
            </a:r>
          </a:p>
          <a:p>
            <a:r>
              <a:rPr lang="en-US" dirty="0" smtClean="0">
                <a:solidFill>
                  <a:srgbClr val="FF0000"/>
                </a:solidFill>
              </a:rPr>
              <a:t>Melissa Brunson</a:t>
            </a:r>
            <a:r>
              <a:rPr lang="en-US" dirty="0" smtClean="0"/>
              <a:t> oversees </a:t>
            </a:r>
          </a:p>
          <a:p>
            <a:pPr lvl="1"/>
            <a:r>
              <a:rPr lang="en-US" sz="1600" dirty="0" smtClean="0"/>
              <a:t>Blair, B-CC, Northwood, Wheaton, </a:t>
            </a:r>
            <a:r>
              <a:rPr lang="en-US" sz="1600" dirty="0" err="1" smtClean="0"/>
              <a:t>Wooton</a:t>
            </a:r>
            <a:r>
              <a:rPr lang="en-US" sz="1600" dirty="0" smtClean="0"/>
              <a:t>, Damascus, Poolesville, and </a:t>
            </a:r>
            <a:r>
              <a:rPr lang="en-US" sz="1600" dirty="0" err="1" smtClean="0"/>
              <a:t>Springbrook</a:t>
            </a:r>
            <a:r>
              <a:rPr lang="en-US" sz="1600" dirty="0" smtClean="0"/>
              <a:t> Clusters </a:t>
            </a:r>
          </a:p>
          <a:p>
            <a:pPr lvl="1"/>
            <a:r>
              <a:rPr lang="en-US" sz="1600" dirty="0" smtClean="0"/>
              <a:t>Lathrop E. Smith Center</a:t>
            </a:r>
          </a:p>
          <a:p>
            <a:pPr lvl="1"/>
            <a:r>
              <a:rPr lang="en-US" sz="1600" dirty="0" smtClean="0"/>
              <a:t>Thomas Edison</a:t>
            </a:r>
            <a:endParaRPr lang="en-US" sz="1600" dirty="0" smtClean="0">
              <a:solidFill>
                <a:srgbClr val="FF0000"/>
              </a:solidFill>
            </a:endParaRPr>
          </a:p>
          <a:p>
            <a:pPr marL="0" indent="0">
              <a:buNone/>
            </a:pPr>
            <a:endParaRPr lang="en-US" dirty="0"/>
          </a:p>
        </p:txBody>
      </p:sp>
    </p:spTree>
    <p:extLst>
      <p:ext uri="{BB962C8B-B14F-4D97-AF65-F5344CB8AC3E}">
        <p14:creationId xmlns:p14="http://schemas.microsoft.com/office/powerpoint/2010/main" val="19238280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buFont typeface="Arial"/>
              <a:buChar char="•"/>
            </a:pPr>
            <a:r>
              <a:rPr lang="en-US" sz="2000" dirty="0" smtClean="0"/>
              <a:t>Getting your files organized</a:t>
            </a:r>
          </a:p>
          <a:p>
            <a:pPr>
              <a:buFont typeface="Arial"/>
              <a:buChar char="•"/>
            </a:pPr>
            <a:r>
              <a:rPr lang="en-US" sz="2000" dirty="0" smtClean="0"/>
              <a:t>Setting expectations</a:t>
            </a:r>
          </a:p>
          <a:p>
            <a:pPr>
              <a:buFont typeface="Arial"/>
              <a:buChar char="•"/>
            </a:pPr>
            <a:r>
              <a:rPr lang="en-US" sz="2000" dirty="0" smtClean="0"/>
              <a:t>Setting up systems</a:t>
            </a:r>
          </a:p>
          <a:p>
            <a:pPr>
              <a:buFont typeface="Arial"/>
              <a:buChar char="•"/>
            </a:pPr>
            <a:r>
              <a:rPr lang="en-US" sz="2000" dirty="0" smtClean="0"/>
              <a:t>What to do when problems arise</a:t>
            </a:r>
          </a:p>
          <a:p>
            <a:endParaRPr lang="en-US" dirty="0"/>
          </a:p>
        </p:txBody>
      </p:sp>
    </p:spTree>
    <p:extLst>
      <p:ext uri="{BB962C8B-B14F-4D97-AF65-F5344CB8AC3E}">
        <p14:creationId xmlns:p14="http://schemas.microsoft.com/office/powerpoint/2010/main" val="349294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Your Files Organized</a:t>
            </a:r>
            <a:endParaRPr lang="en-US" dirty="0"/>
          </a:p>
        </p:txBody>
      </p:sp>
      <p:sp>
        <p:nvSpPr>
          <p:cNvPr id="3" name="Content Placeholder 2"/>
          <p:cNvSpPr>
            <a:spLocks noGrp="1"/>
          </p:cNvSpPr>
          <p:nvPr>
            <p:ph idx="1"/>
          </p:nvPr>
        </p:nvSpPr>
        <p:spPr/>
        <p:txBody>
          <a:bodyPr/>
          <a:lstStyle/>
          <a:p>
            <a:pPr>
              <a:buFont typeface="Arial"/>
              <a:buChar char="•"/>
            </a:pPr>
            <a:r>
              <a:rPr lang="en-US" sz="2000" dirty="0" smtClean="0"/>
              <a:t>Getting your files organized is the first and most important step in becoming your child’s advocate</a:t>
            </a:r>
          </a:p>
          <a:p>
            <a:pPr>
              <a:buFont typeface="Arial"/>
              <a:buChar char="•"/>
            </a:pPr>
            <a:r>
              <a:rPr lang="en-US" sz="2000" dirty="0" smtClean="0"/>
              <a:t>“When you take your organized file to the next school meeting, you will understand the power of getting organized. You will gain a sense of control.” </a:t>
            </a:r>
          </a:p>
          <a:p>
            <a:pPr marL="0" indent="0">
              <a:buNone/>
            </a:pPr>
            <a:r>
              <a:rPr lang="en-US" sz="2000" dirty="0" smtClean="0"/>
              <a:t>     </a:t>
            </a:r>
            <a:r>
              <a:rPr lang="en-US" dirty="0" smtClean="0"/>
              <a:t>(</a:t>
            </a:r>
            <a:r>
              <a:rPr lang="en-US" dirty="0" err="1" smtClean="0"/>
              <a:t>Wrightslaw</a:t>
            </a:r>
            <a:r>
              <a:rPr lang="en-US" dirty="0" smtClean="0"/>
              <a:t>: </a:t>
            </a:r>
            <a:r>
              <a:rPr lang="en-US" dirty="0" smtClean="0">
                <a:hlinkClick r:id="rId2"/>
              </a:rPr>
              <a:t>http://www.wrightslaw.com/info/organize.file.htm</a:t>
            </a:r>
            <a:r>
              <a:rPr lang="en-US" dirty="0" smtClean="0"/>
              <a:t>)</a:t>
            </a:r>
          </a:p>
          <a:p>
            <a:endParaRPr lang="en-US" dirty="0"/>
          </a:p>
        </p:txBody>
      </p:sp>
    </p:spTree>
    <p:extLst>
      <p:ext uri="{BB962C8B-B14F-4D97-AF65-F5344CB8AC3E}">
        <p14:creationId xmlns:p14="http://schemas.microsoft.com/office/powerpoint/2010/main" val="310732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Approaches to Organization:</a:t>
            </a:r>
            <a:br>
              <a:rPr lang="en-US" dirty="0" smtClean="0"/>
            </a:br>
            <a:r>
              <a:rPr lang="en-US" dirty="0" err="1" smtClean="0"/>
              <a:t>Wrightslaw</a:t>
            </a:r>
            <a:r>
              <a:rPr lang="en-US" dirty="0" smtClean="0"/>
              <a:t> Approach</a:t>
            </a:r>
            <a:endParaRPr lang="en-US" dirty="0"/>
          </a:p>
        </p:txBody>
      </p:sp>
      <p:sp>
        <p:nvSpPr>
          <p:cNvPr id="3" name="Content Placeholder 2"/>
          <p:cNvSpPr>
            <a:spLocks noGrp="1"/>
          </p:cNvSpPr>
          <p:nvPr>
            <p:ph idx="1"/>
          </p:nvPr>
        </p:nvSpPr>
        <p:spPr/>
        <p:txBody>
          <a:bodyPr>
            <a:normAutofit fontScale="92500" lnSpcReduction="20000"/>
          </a:bodyPr>
          <a:lstStyle/>
          <a:p>
            <a:pPr>
              <a:buFont typeface="Arial"/>
              <a:buChar char="•"/>
            </a:pPr>
            <a:r>
              <a:rPr lang="en-US" dirty="0" smtClean="0"/>
              <a:t>Create a master binder (or binders depending on number of documents and age of child) of all paperwork and school information</a:t>
            </a:r>
          </a:p>
          <a:p>
            <a:pPr lvl="2"/>
            <a:r>
              <a:rPr lang="en-US" dirty="0" smtClean="0"/>
              <a:t>Make a master provider list: </a:t>
            </a:r>
            <a:r>
              <a:rPr lang="en-US" b="1" dirty="0" smtClean="0">
                <a:hlinkClick r:id="rId2"/>
              </a:rPr>
              <a:t>http://www.wrightslaw.com/info/organize.file.htm</a:t>
            </a:r>
            <a:endParaRPr lang="en-US" b="1" dirty="0"/>
          </a:p>
          <a:p>
            <a:pPr lvl="2"/>
            <a:r>
              <a:rPr lang="en-US" dirty="0" smtClean="0"/>
              <a:t>Include reports on any type of testing you have had done</a:t>
            </a:r>
          </a:p>
          <a:p>
            <a:pPr lvl="2"/>
            <a:r>
              <a:rPr lang="en-US" dirty="0" smtClean="0"/>
              <a:t>Include the most recent IEP as well as quarterly progress reports</a:t>
            </a:r>
          </a:p>
          <a:p>
            <a:pPr>
              <a:buFont typeface="Arial"/>
              <a:buChar char="•"/>
            </a:pPr>
            <a:r>
              <a:rPr lang="en-US" dirty="0" smtClean="0"/>
              <a:t>Least labor intensive approach is to organize chronologically</a:t>
            </a:r>
          </a:p>
          <a:p>
            <a:pPr lvl="2"/>
            <a:r>
              <a:rPr lang="en-US" dirty="0" err="1" smtClean="0"/>
              <a:t>Wrightslaw</a:t>
            </a:r>
            <a:r>
              <a:rPr lang="en-US" dirty="0" smtClean="0"/>
              <a:t> cautions against filing documents by category because trying to determine categories is confusing and time-consuming. “If your system is confusing and difficult, it will fail.”</a:t>
            </a:r>
          </a:p>
          <a:p>
            <a:pPr lvl="2"/>
            <a:r>
              <a:rPr lang="en-US" dirty="0" smtClean="0"/>
              <a:t>Make sure each document is dated; sometimes date of receipt is just as important as date of creation (5-day rule)</a:t>
            </a:r>
          </a:p>
          <a:p>
            <a:pPr lvl="2"/>
            <a:r>
              <a:rPr lang="en-US" dirty="0" smtClean="0"/>
              <a:t>Documents should include logs of conversations or emails that you’ve had with school staff</a:t>
            </a:r>
          </a:p>
          <a:p>
            <a:pPr>
              <a:buFont typeface="Arial"/>
              <a:buChar char="•"/>
            </a:pPr>
            <a:r>
              <a:rPr lang="en-US" dirty="0" smtClean="0"/>
              <a:t>Maintain a box for collecting all work that comes home from school; you may need to produce work samples if there is a dispute regarding your child’s present levels of performance </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92875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Approaches to Organization:</a:t>
            </a:r>
            <a:br>
              <a:rPr lang="en-US" dirty="0"/>
            </a:br>
            <a:r>
              <a:rPr lang="en-US" dirty="0" err="1" smtClean="0"/>
              <a:t>Understood.org</a:t>
            </a:r>
            <a:r>
              <a:rPr lang="en-US" dirty="0" smtClean="0"/>
              <a:t> Approach</a:t>
            </a:r>
            <a:endParaRPr lang="en-US" dirty="0"/>
          </a:p>
        </p:txBody>
      </p:sp>
      <p:sp>
        <p:nvSpPr>
          <p:cNvPr id="3" name="Content Placeholder 2"/>
          <p:cNvSpPr>
            <a:spLocks noGrp="1"/>
          </p:cNvSpPr>
          <p:nvPr>
            <p:ph idx="1"/>
          </p:nvPr>
        </p:nvSpPr>
        <p:spPr>
          <a:xfrm>
            <a:off x="822960" y="1100628"/>
            <a:ext cx="7520940" cy="3823397"/>
          </a:xfrm>
        </p:spPr>
        <p:txBody>
          <a:bodyPr>
            <a:normAutofit fontScale="70000" lnSpcReduction="20000"/>
          </a:bodyPr>
          <a:lstStyle/>
          <a:p>
            <a:pPr>
              <a:buFont typeface="Arial"/>
              <a:buChar char="•"/>
            </a:pPr>
            <a:r>
              <a:rPr lang="en-US" sz="2300" dirty="0" err="1"/>
              <a:t>Understood.org</a:t>
            </a:r>
            <a:r>
              <a:rPr lang="en-US" sz="2300" dirty="0"/>
              <a:t> suggests organizing your binder by 6 </a:t>
            </a:r>
            <a:r>
              <a:rPr lang="en-US" sz="2300" dirty="0" err="1" smtClean="0"/>
              <a:t>categories:</a:t>
            </a:r>
            <a:r>
              <a:rPr lang="en-US" sz="2300" dirty="0" err="1" smtClean="0">
                <a:hlinkClick r:id="rId3"/>
              </a:rPr>
              <a:t>https</a:t>
            </a:r>
            <a:r>
              <a:rPr lang="en-US" sz="2300" dirty="0">
                <a:hlinkClick r:id="rId3"/>
              </a:rPr>
              <a:t>://www.understood.org/en/school-learning/special-services/ieps/how-to-organize-your-childs-iep-</a:t>
            </a:r>
            <a:r>
              <a:rPr lang="en-US" sz="2300" dirty="0" smtClean="0">
                <a:hlinkClick r:id="rId3"/>
              </a:rPr>
              <a:t>binder</a:t>
            </a:r>
            <a:endParaRPr lang="en-US" sz="2300" dirty="0" smtClean="0"/>
          </a:p>
          <a:p>
            <a:pPr>
              <a:buFont typeface="Arial"/>
              <a:buChar char="•"/>
            </a:pPr>
            <a:r>
              <a:rPr lang="en-US" sz="2300" dirty="0" smtClean="0"/>
              <a:t>Start with the IEP Binder Checklist</a:t>
            </a:r>
          </a:p>
          <a:p>
            <a:pPr>
              <a:buFont typeface="Arial"/>
              <a:buChar char="•"/>
            </a:pPr>
            <a:r>
              <a:rPr lang="en-US" sz="2300" dirty="0" smtClean="0"/>
              <a:t>Create 6 tabs </a:t>
            </a:r>
          </a:p>
          <a:p>
            <a:pPr lvl="2"/>
            <a:r>
              <a:rPr lang="en-US" sz="2300" dirty="0" smtClean="0"/>
              <a:t>Communication</a:t>
            </a:r>
          </a:p>
          <a:p>
            <a:pPr lvl="3"/>
            <a:r>
              <a:rPr lang="en-US" sz="2300" dirty="0" smtClean="0"/>
              <a:t>Contact Sheet</a:t>
            </a:r>
          </a:p>
          <a:p>
            <a:pPr lvl="3"/>
            <a:r>
              <a:rPr lang="en-US" sz="2300" dirty="0" smtClean="0"/>
              <a:t>Parent-School Communication Log</a:t>
            </a:r>
          </a:p>
          <a:p>
            <a:pPr lvl="2"/>
            <a:r>
              <a:rPr lang="en-US" sz="2300" dirty="0" smtClean="0"/>
              <a:t>Evaluations</a:t>
            </a:r>
          </a:p>
          <a:p>
            <a:pPr lvl="2"/>
            <a:r>
              <a:rPr lang="en-US" sz="2300" dirty="0" smtClean="0"/>
              <a:t>IEP</a:t>
            </a:r>
          </a:p>
          <a:p>
            <a:pPr lvl="2"/>
            <a:r>
              <a:rPr lang="en-US" sz="2300" dirty="0" smtClean="0"/>
              <a:t>Report Cards/Progress Notes</a:t>
            </a:r>
          </a:p>
          <a:p>
            <a:pPr lvl="2"/>
            <a:r>
              <a:rPr lang="en-US" sz="2300" dirty="0" smtClean="0"/>
              <a:t>Sample Work</a:t>
            </a:r>
          </a:p>
          <a:p>
            <a:pPr lvl="2"/>
            <a:r>
              <a:rPr lang="en-US" sz="2300" dirty="0" smtClean="0"/>
              <a:t>Behavior</a:t>
            </a:r>
          </a:p>
          <a:p>
            <a:pPr lvl="3"/>
            <a:r>
              <a:rPr lang="en-US" sz="2300" dirty="0" smtClean="0"/>
              <a:t>BIP/Behavior Contract</a:t>
            </a:r>
          </a:p>
          <a:p>
            <a:pPr lvl="3"/>
            <a:r>
              <a:rPr lang="en-US" sz="2300" dirty="0" smtClean="0"/>
              <a:t>Disciplinary Notices</a:t>
            </a:r>
          </a:p>
          <a:p>
            <a:pPr marL="237744" lvl="2" indent="0">
              <a:buNone/>
            </a:pPr>
            <a:endParaRPr lang="en-US" dirty="0"/>
          </a:p>
        </p:txBody>
      </p:sp>
    </p:spTree>
    <p:extLst>
      <p:ext uri="{BB962C8B-B14F-4D97-AF65-F5344CB8AC3E}">
        <p14:creationId xmlns:p14="http://schemas.microsoft.com/office/powerpoint/2010/main" val="180977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Obtain copies of your child’s records</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Request a copy of your child's entire cumulative file and confidential file, omitting nothing. </a:t>
            </a:r>
          </a:p>
          <a:p>
            <a:pPr lvl="2"/>
            <a:r>
              <a:rPr lang="en-US" dirty="0" smtClean="0"/>
              <a:t>Expect to pay reasonable photocopying costs</a:t>
            </a:r>
          </a:p>
          <a:p>
            <a:pPr lvl="2"/>
            <a:r>
              <a:rPr lang="en-US" dirty="0" smtClean="0"/>
              <a:t>Volunteer to copy the file yourself </a:t>
            </a:r>
          </a:p>
          <a:p>
            <a:pPr>
              <a:buFont typeface="Arial"/>
              <a:buChar char="•"/>
            </a:pPr>
            <a:r>
              <a:rPr lang="en-US" dirty="0" err="1" smtClean="0"/>
              <a:t>Wrightslaw</a:t>
            </a:r>
            <a:r>
              <a:rPr lang="en-US" dirty="0" smtClean="0"/>
              <a:t> recommends sending a request letter to school principal and the director of special education.</a:t>
            </a:r>
          </a:p>
          <a:p>
            <a:pPr lvl="2"/>
            <a:r>
              <a:rPr lang="en-US" dirty="0" smtClean="0"/>
              <a:t>Sample letters available in </a:t>
            </a:r>
            <a:r>
              <a:rPr lang="en-US" i="1" dirty="0" smtClean="0"/>
              <a:t>From Emotions to Advocacy</a:t>
            </a:r>
            <a:endParaRPr lang="en-US" dirty="0" smtClean="0"/>
          </a:p>
          <a:p>
            <a:pPr marL="0" lvl="1" indent="0">
              <a:buNone/>
            </a:pPr>
            <a:endParaRPr lang="en-US" dirty="0" smtClean="0"/>
          </a:p>
        </p:txBody>
      </p:sp>
    </p:spTree>
    <p:extLst>
      <p:ext uri="{BB962C8B-B14F-4D97-AF65-F5344CB8AC3E}">
        <p14:creationId xmlns:p14="http://schemas.microsoft.com/office/powerpoint/2010/main" val="298540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Expectations: Specifics about your child	</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smtClean="0"/>
              <a:t>What should your child’s teacher(s) expect?</a:t>
            </a:r>
          </a:p>
          <a:p>
            <a:pPr lvl="2"/>
            <a:r>
              <a:rPr lang="en-US" dirty="0" smtClean="0"/>
              <a:t>About Me / Introduction Letter</a:t>
            </a:r>
          </a:p>
          <a:p>
            <a:pPr lvl="3"/>
            <a:r>
              <a:rPr lang="en-US" dirty="0">
                <a:hlinkClick r:id="rId3"/>
              </a:rPr>
              <a:t>https://www.understood.org/en/school-learning/choosing-starting-school/back-to-school/download-back-to-school-introduction-</a:t>
            </a:r>
            <a:r>
              <a:rPr lang="en-US" dirty="0" smtClean="0">
                <a:hlinkClick r:id="rId3"/>
              </a:rPr>
              <a:t>letters</a:t>
            </a:r>
            <a:endParaRPr lang="en-US" dirty="0" smtClean="0"/>
          </a:p>
          <a:p>
            <a:pPr lvl="3"/>
            <a:r>
              <a:rPr lang="en-US" dirty="0">
                <a:hlinkClick r:id="rId4"/>
              </a:rPr>
              <a:t>http://www.chartnc.com/2013/07/free-printable-student-profile-2-</a:t>
            </a:r>
            <a:r>
              <a:rPr lang="en-US" dirty="0" smtClean="0">
                <a:hlinkClick r:id="rId4"/>
              </a:rPr>
              <a:t>in.html</a:t>
            </a:r>
            <a:endParaRPr lang="en-US" dirty="0" smtClean="0"/>
          </a:p>
          <a:p>
            <a:pPr lvl="3"/>
            <a:r>
              <a:rPr lang="en-US" dirty="0">
                <a:hlinkClick r:id="rId5"/>
              </a:rPr>
              <a:t>https://our3lilbirds.blogspot.com/2017/05/how-to-make-one-page-profile-ellie-</a:t>
            </a:r>
            <a:r>
              <a:rPr lang="en-US" dirty="0" smtClean="0">
                <a:hlinkClick r:id="rId5"/>
              </a:rPr>
              <a:t>style.html</a:t>
            </a:r>
            <a:r>
              <a:rPr lang="en-US" dirty="0" smtClean="0"/>
              <a:t> </a:t>
            </a:r>
          </a:p>
          <a:p>
            <a:pPr>
              <a:buFont typeface="Arial"/>
              <a:buChar char="•"/>
            </a:pPr>
            <a:r>
              <a:rPr lang="en-US" dirty="0" smtClean="0"/>
              <a:t>Keep subject specialists, specials teachers, and substitutes in the loop</a:t>
            </a:r>
          </a:p>
          <a:p>
            <a:pPr lvl="2"/>
            <a:r>
              <a:rPr lang="en-US" dirty="0" smtClean="0"/>
              <a:t>IEP Snapshot</a:t>
            </a:r>
          </a:p>
          <a:p>
            <a:pPr lvl="3"/>
            <a:r>
              <a:rPr lang="en-US" dirty="0" smtClean="0"/>
              <a:t>http</a:t>
            </a:r>
            <a:r>
              <a:rPr lang="en-US" dirty="0"/>
              <a:t>://</a:t>
            </a:r>
            <a:r>
              <a:rPr lang="en-US" dirty="0" err="1"/>
              <a:t>www.chartnc.com</a:t>
            </a:r>
            <a:r>
              <a:rPr lang="en-US" dirty="0"/>
              <a:t>/2013/08/free-back-to-school-printable-</a:t>
            </a:r>
            <a:r>
              <a:rPr lang="en-US" dirty="0" err="1"/>
              <a:t>iep</a:t>
            </a:r>
            <a:r>
              <a:rPr lang="en-US" dirty="0"/>
              <a:t>-</a:t>
            </a:r>
            <a:r>
              <a:rPr lang="en-US" dirty="0" err="1"/>
              <a:t>at.html</a:t>
            </a:r>
            <a:r>
              <a:rPr lang="en-US" dirty="0"/>
              <a:t> </a:t>
            </a:r>
            <a:endParaRPr lang="en-US" dirty="0" smtClean="0"/>
          </a:p>
          <a:p>
            <a:pPr lvl="3"/>
            <a:r>
              <a:rPr lang="en-US" dirty="0"/>
              <a:t>“Student Snapshot” by </a:t>
            </a:r>
            <a:r>
              <a:rPr lang="en-US" dirty="0" err="1"/>
              <a:t>Shaina</a:t>
            </a:r>
            <a:r>
              <a:rPr lang="en-US" dirty="0"/>
              <a:t> Clay, Asperger Program, </a:t>
            </a:r>
            <a:r>
              <a:rPr lang="en-US" dirty="0" smtClean="0"/>
              <a:t>Diamond Elementary</a:t>
            </a:r>
            <a:endParaRPr lang="en-US" dirty="0"/>
          </a:p>
          <a:p>
            <a:pPr lvl="3"/>
            <a:endParaRPr lang="en-US" dirty="0"/>
          </a:p>
          <a:p>
            <a:pPr lvl="3"/>
            <a:endParaRPr lang="en-US" dirty="0"/>
          </a:p>
          <a:p>
            <a:pPr marL="1143000" lvl="3" indent="0">
              <a:buNone/>
            </a:pPr>
            <a:endParaRPr lang="en-US" dirty="0" smtClean="0"/>
          </a:p>
          <a:p>
            <a:pPr lvl="1"/>
            <a:endParaRPr lang="en-US" dirty="0" smtClean="0"/>
          </a:p>
        </p:txBody>
      </p:sp>
    </p:spTree>
    <p:extLst>
      <p:ext uri="{BB962C8B-B14F-4D97-AF65-F5344CB8AC3E}">
        <p14:creationId xmlns:p14="http://schemas.microsoft.com/office/powerpoint/2010/main" val="156497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Expectations: An Opportunity to Educate</a:t>
            </a:r>
            <a:endParaRPr lang="en-US" dirty="0"/>
          </a:p>
        </p:txBody>
      </p:sp>
      <p:sp>
        <p:nvSpPr>
          <p:cNvPr id="3" name="Content Placeholder 2"/>
          <p:cNvSpPr>
            <a:spLocks noGrp="1"/>
          </p:cNvSpPr>
          <p:nvPr>
            <p:ph idx="1"/>
          </p:nvPr>
        </p:nvSpPr>
        <p:spPr/>
        <p:txBody>
          <a:bodyPr/>
          <a:lstStyle/>
          <a:p>
            <a:pPr>
              <a:buFont typeface="Arial"/>
              <a:buChar char="•"/>
            </a:pPr>
            <a:r>
              <a:rPr lang="en-US" dirty="0" smtClean="0"/>
              <a:t>Consider providing your child’s teacher with some general information about autism, especially if your child is mainstreamed</a:t>
            </a:r>
          </a:p>
          <a:p>
            <a:pPr lvl="2">
              <a:buFont typeface="Arial"/>
              <a:buChar char="•"/>
            </a:pPr>
            <a:r>
              <a:rPr lang="en-US" i="1" dirty="0" smtClean="0"/>
              <a:t>Deciphering Students with Autism</a:t>
            </a:r>
            <a:r>
              <a:rPr lang="en-US" dirty="0" smtClean="0"/>
              <a:t>, Sarah Wayland, Ph.D.; Susan </a:t>
            </a:r>
            <a:r>
              <a:rPr lang="en-US" dirty="0" err="1" smtClean="0"/>
              <a:t>Keisler</a:t>
            </a:r>
            <a:r>
              <a:rPr lang="en-US" dirty="0" smtClean="0"/>
              <a:t>; and Monica Adler Werner </a:t>
            </a:r>
            <a:r>
              <a:rPr lang="en-US" dirty="0"/>
              <a:t>(https://</a:t>
            </a:r>
            <a:r>
              <a:rPr lang="en-US" dirty="0" err="1"/>
              <a:t>xminds.org</a:t>
            </a:r>
            <a:r>
              <a:rPr lang="en-US" dirty="0"/>
              <a:t>/resources/Documents/ReasonsWhy-Autism.Wayland_Forum2017.</a:t>
            </a:r>
            <a:r>
              <a:rPr lang="en-US" dirty="0" smtClean="0"/>
              <a:t>pdf)</a:t>
            </a:r>
          </a:p>
          <a:p>
            <a:pPr lvl="2">
              <a:buFont typeface="Arial"/>
              <a:buChar char="•"/>
            </a:pPr>
            <a:r>
              <a:rPr lang="en-US" i="1" dirty="0" smtClean="0"/>
              <a:t>Autism and Consequences</a:t>
            </a:r>
            <a:r>
              <a:rPr lang="en-US" dirty="0" smtClean="0"/>
              <a:t>, Judy </a:t>
            </a:r>
            <a:r>
              <a:rPr lang="en-US" dirty="0"/>
              <a:t>Endow (https://</a:t>
            </a:r>
            <a:r>
              <a:rPr lang="en-US" dirty="0" err="1"/>
              <a:t>ollibean.com</a:t>
            </a:r>
            <a:r>
              <a:rPr lang="en-US" dirty="0"/>
              <a:t>/autism-and-consequences</a:t>
            </a:r>
            <a:r>
              <a:rPr lang="en-US" dirty="0" smtClean="0"/>
              <a:t>/)</a:t>
            </a:r>
          </a:p>
          <a:p>
            <a:pPr lvl="2">
              <a:buFont typeface="Arial"/>
              <a:buChar char="•"/>
            </a:pPr>
            <a:r>
              <a:rPr lang="en-US" dirty="0" smtClean="0"/>
              <a:t>“Understanding the Spectrum,” </a:t>
            </a:r>
            <a:r>
              <a:rPr lang="en-US" dirty="0" err="1" smtClean="0"/>
              <a:t>Theorahh</a:t>
            </a:r>
            <a:r>
              <a:rPr lang="en-US" dirty="0"/>
              <a:t> (https://the-art-of-</a:t>
            </a:r>
            <a:r>
              <a:rPr lang="en-US" dirty="0" err="1"/>
              <a:t>autism.com</a:t>
            </a:r>
            <a:r>
              <a:rPr lang="en-US" dirty="0"/>
              <a:t>/understanding-the-spectrum-a-comic-strip-explanation</a:t>
            </a:r>
            <a:r>
              <a:rPr lang="en-US" dirty="0" smtClean="0"/>
              <a:t>/)</a:t>
            </a:r>
          </a:p>
          <a:p>
            <a:pPr lvl="1">
              <a:buFont typeface="Arial"/>
              <a:buChar char="•"/>
            </a:pPr>
            <a:endParaRPr lang="en-US" dirty="0" smtClean="0"/>
          </a:p>
          <a:p>
            <a:pPr marL="0" lvl="1" indent="0">
              <a:buNone/>
            </a:pPr>
            <a:r>
              <a:rPr lang="en-US" dirty="0"/>
              <a:t> </a:t>
            </a:r>
            <a:r>
              <a:rPr lang="en-US" dirty="0" smtClean="0"/>
              <a:t>  </a:t>
            </a:r>
          </a:p>
        </p:txBody>
      </p:sp>
    </p:spTree>
    <p:extLst>
      <p:ext uri="{BB962C8B-B14F-4D97-AF65-F5344CB8AC3E}">
        <p14:creationId xmlns:p14="http://schemas.microsoft.com/office/powerpoint/2010/main" val="175186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Setting Up Systems: Communication Survey</a:t>
            </a:r>
            <a:endParaRPr lang="en-US" dirty="0"/>
          </a:p>
        </p:txBody>
      </p:sp>
      <p:sp>
        <p:nvSpPr>
          <p:cNvPr id="3" name="Content Placeholder 2"/>
          <p:cNvSpPr>
            <a:spLocks noGrp="1"/>
          </p:cNvSpPr>
          <p:nvPr>
            <p:ph idx="1"/>
          </p:nvPr>
        </p:nvSpPr>
        <p:spPr/>
        <p:txBody>
          <a:bodyPr>
            <a:normAutofit/>
          </a:bodyPr>
          <a:lstStyle/>
          <a:p>
            <a:pPr>
              <a:buFont typeface="Arial"/>
              <a:buChar char="•"/>
            </a:pPr>
            <a:r>
              <a:rPr lang="en-US" dirty="0" err="1" smtClean="0"/>
              <a:t>xMinds</a:t>
            </a:r>
            <a:r>
              <a:rPr lang="en-US" dirty="0" smtClean="0"/>
              <a:t> conducted a survey regarding the level of satisfaction caregivers had with the communication they received from their child’s educational team</a:t>
            </a:r>
          </a:p>
          <a:p>
            <a:pPr>
              <a:buFont typeface="Arial"/>
              <a:buChar char="•"/>
            </a:pPr>
            <a:r>
              <a:rPr lang="en-US" dirty="0" smtClean="0"/>
              <a:t>We have some preliminary findings:</a:t>
            </a:r>
          </a:p>
          <a:p>
            <a:pPr lvl="2">
              <a:buFont typeface="Arial"/>
              <a:buChar char="•"/>
            </a:pPr>
            <a:r>
              <a:rPr lang="en-US" dirty="0" smtClean="0"/>
              <a:t>Across all ages and placement types, more caregivers seemed satisfied with the quality rather than the frequency of the communication they received.</a:t>
            </a:r>
          </a:p>
          <a:p>
            <a:pPr lvl="2">
              <a:buFont typeface="Arial"/>
              <a:buChar char="•"/>
            </a:pPr>
            <a:r>
              <a:rPr lang="en-US" dirty="0" smtClean="0"/>
              <a:t>Email is the mostly widely used method of communication.  </a:t>
            </a:r>
          </a:p>
          <a:p>
            <a:pPr lvl="2">
              <a:buFont typeface="Arial"/>
              <a:buChar char="•"/>
            </a:pPr>
            <a:r>
              <a:rPr lang="en-US" dirty="0" smtClean="0"/>
              <a:t>Caregivers with students in Elementary Asperger and Behavior Emotional Social Support (BESS) programs expressed a higher level of satisfaction with the communication they received from their child’s team than caregivers of elementary students in other programs or their neighborhood school. </a:t>
            </a:r>
          </a:p>
          <a:p>
            <a:pPr lvl="3">
              <a:buFont typeface="Arial"/>
              <a:buChar char="•"/>
            </a:pPr>
            <a:r>
              <a:rPr lang="en-US" dirty="0" smtClean="0"/>
              <a:t>It is noteworthy that behavior contacts are used in both the Asperger and BESS elementary school programs</a:t>
            </a:r>
            <a:endParaRPr lang="en-US" dirty="0"/>
          </a:p>
        </p:txBody>
      </p:sp>
    </p:spTree>
    <p:extLst>
      <p:ext uri="{BB962C8B-B14F-4D97-AF65-F5344CB8AC3E}">
        <p14:creationId xmlns:p14="http://schemas.microsoft.com/office/powerpoint/2010/main" val="2774252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2957</TotalTime>
  <Words>2280</Words>
  <Application>Microsoft Macintosh PowerPoint</Application>
  <PresentationFormat>On-screen Show (4:3)</PresentationFormat>
  <Paragraphs>159</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Angles</vt:lpstr>
      <vt:lpstr>Setting Up Your Child for School Success </vt:lpstr>
      <vt:lpstr>Agenda</vt:lpstr>
      <vt:lpstr>Getting Your Files Organized</vt:lpstr>
      <vt:lpstr>Approaches to Organization: Wrightslaw Approach</vt:lpstr>
      <vt:lpstr>Approaches to Organization: Understood.org Approach</vt:lpstr>
      <vt:lpstr>Obtain copies of your child’s records</vt:lpstr>
      <vt:lpstr>Setting up Expectations: Specifics about your child </vt:lpstr>
      <vt:lpstr>Setting up Expectations: An Opportunity to Educate</vt:lpstr>
      <vt:lpstr>Setting Up Systems: Communication Survey</vt:lpstr>
      <vt:lpstr>Setting UP Systems: Survey Findings Con’t</vt:lpstr>
      <vt:lpstr>Setting UP Systems: Survey Recommendations</vt:lpstr>
      <vt:lpstr>Setting up systems: What You Can Do</vt:lpstr>
      <vt:lpstr>Sample behavior Contracts</vt:lpstr>
      <vt:lpstr>Setting Up Systems: Tracking Progress</vt:lpstr>
      <vt:lpstr>When Something Goes Wrong: Autism Consult</vt:lpstr>
      <vt:lpstr>When Something Goes Wrong: FBA and BIP</vt:lpstr>
      <vt:lpstr>When Something Goes Wrong: Taking it up the Chain of Command</vt:lpstr>
      <vt:lpstr>How Can I Find out Whom to Contact?</vt:lpstr>
      <vt:lpstr>Who is My New Special Education Area Supervisor?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 your Student up for Success </dc:title>
  <dc:creator>Monica Martinez</dc:creator>
  <cp:lastModifiedBy>Monica Martinez</cp:lastModifiedBy>
  <cp:revision>42</cp:revision>
  <dcterms:created xsi:type="dcterms:W3CDTF">2018-08-16T17:32:14Z</dcterms:created>
  <dcterms:modified xsi:type="dcterms:W3CDTF">2018-09-20T23:39:11Z</dcterms:modified>
</cp:coreProperties>
</file>