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4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288445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1040" y="4473892"/>
            <a:ext cx="5608320" cy="3660458"/>
          </a:xfrm>
          <a:prstGeom prst="rect">
            <a:avLst/>
          </a:prstGeom>
        </p:spPr>
        <p:txBody>
          <a:bodyPr wrap="square"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Introduce three methods for accessing an IEP.</a:t>
            </a:r>
            <a:br>
              <a:rPr lang="en-US" sz="1100" b="0" i="0" u="none" strike="noStrike" cap="none">
                <a:solidFill>
                  <a:schemeClr val="dk1"/>
                </a:solidFill>
                <a:latin typeface="Calibri"/>
                <a:ea typeface="Calibri"/>
                <a:cs typeface="Calibri"/>
                <a:sym typeface="Calibri"/>
              </a:rPr>
            </a:br>
            <a:endParaRPr lang="en-US"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Navigate to IEP by clicking on the IEPs button from the left panel. (1) – Clicking </a:t>
            </a:r>
            <a:r>
              <a:rPr lang="en-US" sz="1100" b="1" i="0" u="none" strike="noStrike" cap="none">
                <a:solidFill>
                  <a:schemeClr val="dk1"/>
                </a:solidFill>
                <a:latin typeface="Calibri"/>
                <a:ea typeface="Calibri"/>
                <a:cs typeface="Calibri"/>
                <a:sym typeface="Calibri"/>
              </a:rPr>
              <a:t>Back to Student Compass </a:t>
            </a:r>
            <a:r>
              <a:rPr lang="en-US" sz="1100" b="0" i="0" u="none" strike="noStrike" cap="none">
                <a:solidFill>
                  <a:schemeClr val="dk1"/>
                </a:solidFill>
                <a:latin typeface="Calibri"/>
                <a:ea typeface="Calibri"/>
                <a:cs typeface="Calibri"/>
                <a:sym typeface="Calibri"/>
              </a:rPr>
              <a:t>will return to Student Compass.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Access the </a:t>
            </a:r>
            <a:r>
              <a:rPr lang="en-US" sz="1100" b="1" i="0" u="none" strike="noStrike" cap="none">
                <a:solidFill>
                  <a:schemeClr val="dk1"/>
                </a:solidFill>
                <a:latin typeface="Calibri"/>
                <a:ea typeface="Calibri"/>
                <a:cs typeface="Calibri"/>
                <a:sym typeface="Calibri"/>
              </a:rPr>
              <a:t>IEP Summary </a:t>
            </a:r>
            <a:r>
              <a:rPr lang="en-US" sz="1100" b="0" i="0" u="none" strike="noStrike" cap="none">
                <a:solidFill>
                  <a:schemeClr val="dk1"/>
                </a:solidFill>
                <a:latin typeface="Calibri"/>
                <a:ea typeface="Calibri"/>
                <a:cs typeface="Calibri"/>
                <a:sym typeface="Calibri"/>
              </a:rPr>
              <a:t>page. (2) The IEP Summary page provides: Basic Information; Special Considerations; Services; Test Scores: PLAAFP; Goals &amp; Goal Progress.  This document can be printed to share with educators that work with the student.  </a:t>
            </a:r>
            <a:r>
              <a:rPr lang="en-US" sz="1100" b="1" i="0" u="none" strike="noStrike" cap="none">
                <a:solidFill>
                  <a:schemeClr val="dk1"/>
                </a:solidFill>
                <a:latin typeface="Calibri"/>
                <a:ea typeface="Calibri"/>
                <a:cs typeface="Calibri"/>
                <a:sym typeface="Calibri"/>
              </a:rPr>
              <a:t>IEP Summary </a:t>
            </a:r>
            <a:r>
              <a:rPr lang="en-US" sz="1100" b="0" i="0" u="none" strike="noStrike" cap="none">
                <a:solidFill>
                  <a:schemeClr val="dk1"/>
                </a:solidFill>
                <a:latin typeface="Calibri"/>
                <a:ea typeface="Calibri"/>
                <a:cs typeface="Calibri"/>
                <a:sym typeface="Calibri"/>
              </a:rPr>
              <a:t>page summarizes the IEP. However it is not the legal IEP.  The IEP can be accessed from the </a:t>
            </a:r>
            <a:r>
              <a:rPr lang="en-US" sz="1100" b="1" i="0" u="none" strike="noStrike" cap="none">
                <a:solidFill>
                  <a:schemeClr val="dk1"/>
                </a:solidFill>
                <a:latin typeface="Calibri"/>
                <a:ea typeface="Calibri"/>
                <a:cs typeface="Calibri"/>
                <a:sym typeface="Calibri"/>
              </a:rPr>
              <a:t>IEP Summary </a:t>
            </a:r>
            <a:r>
              <a:rPr lang="en-US" sz="1100" b="0" i="0" u="none" strike="noStrike" cap="none">
                <a:solidFill>
                  <a:schemeClr val="dk1"/>
                </a:solidFill>
                <a:latin typeface="Calibri"/>
                <a:ea typeface="Calibri"/>
                <a:cs typeface="Calibri"/>
                <a:sym typeface="Calibri"/>
              </a:rPr>
              <a:t>page. (3)</a:t>
            </a:r>
            <a:br>
              <a:rPr lang="en-US" sz="1100" b="0" i="0" u="none" strike="noStrike" cap="none">
                <a:solidFill>
                  <a:schemeClr val="dk1"/>
                </a:solidFill>
                <a:latin typeface="Calibri"/>
                <a:ea typeface="Calibri"/>
                <a:cs typeface="Calibri"/>
                <a:sym typeface="Calibri"/>
              </a:rPr>
            </a:br>
            <a:endParaRPr lang="en-US"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Training 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55" name="Shape 255"/>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Once the type of IEP is chosen, the </a:t>
            </a:r>
            <a:r>
              <a:rPr lang="en-US" sz="1100" b="1" i="0" u="none" strike="noStrike" cap="none">
                <a:solidFill>
                  <a:schemeClr val="dk1"/>
                </a:solidFill>
                <a:latin typeface="Calibri"/>
                <a:ea typeface="Calibri"/>
                <a:cs typeface="Calibri"/>
                <a:sym typeface="Calibri"/>
              </a:rPr>
              <a:t>Table of Contents </a:t>
            </a:r>
            <a:r>
              <a:rPr lang="en-US" sz="1100" b="0" i="0" u="none" strike="noStrike" cap="none">
                <a:solidFill>
                  <a:schemeClr val="dk1"/>
                </a:solidFill>
                <a:latin typeface="Calibri"/>
                <a:ea typeface="Calibri"/>
                <a:cs typeface="Calibri"/>
                <a:sym typeface="Calibri"/>
              </a:rPr>
              <a:t>will be displayed.  From here, the user can select the element of the IEP that needs to be developed or reviewed.</a:t>
            </a:r>
            <a:br>
              <a:rPr lang="en-US" sz="1100" b="0" i="0" u="none" strike="noStrike" cap="none">
                <a:solidFill>
                  <a:schemeClr val="dk1"/>
                </a:solidFill>
                <a:latin typeface="Calibri"/>
                <a:ea typeface="Calibri"/>
                <a:cs typeface="Calibri"/>
                <a:sym typeface="Calibri"/>
              </a:rPr>
            </a:br>
            <a:endParaRPr lang="en-US"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a:t>
            </a:r>
            <a:r>
              <a:rPr lang="en-US" sz="1100" b="1" i="0" u="none" strike="noStrike" cap="none">
                <a:solidFill>
                  <a:schemeClr val="dk1"/>
                </a:solidFill>
                <a:latin typeface="Calibri"/>
                <a:ea typeface="Calibri"/>
                <a:cs typeface="Calibri"/>
                <a:sym typeface="Calibri"/>
              </a:rPr>
              <a:t>Table of Contents </a:t>
            </a:r>
            <a:r>
              <a:rPr lang="en-US" sz="1100" b="0" i="0" u="none" strike="noStrike" cap="none">
                <a:solidFill>
                  <a:schemeClr val="dk1"/>
                </a:solidFill>
                <a:latin typeface="Calibri"/>
                <a:ea typeface="Calibri"/>
                <a:cs typeface="Calibri"/>
                <a:sym typeface="Calibri"/>
              </a:rPr>
              <a:t>for the IEP appears in a linear list but in fact, any element of the IEP can be chosen in any order as you work through completing the IEP.</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This information in this presentation will take a linear approach to review a developed IEP.  </a:t>
            </a:r>
          </a:p>
          <a:p>
            <a:pPr marL="640594" marR="0" lvl="1" indent="-183393" algn="l" rtl="0">
              <a:spcBef>
                <a:spcPts val="0"/>
              </a:spcBef>
              <a:buClr>
                <a:schemeClr val="dk1"/>
              </a:buClr>
              <a:buSzPct val="100000"/>
              <a:buFont typeface="Arial"/>
              <a:buChar char="•"/>
            </a:pPr>
            <a:r>
              <a:rPr lang="en-US" sz="1100" b="1" i="0" u="none" strike="noStrike" cap="none">
                <a:solidFill>
                  <a:schemeClr val="dk1"/>
                </a:solidFill>
                <a:latin typeface="Calibri"/>
                <a:ea typeface="Calibri"/>
                <a:cs typeface="Calibri"/>
                <a:sym typeface="Calibri"/>
              </a:rPr>
              <a:t>Wizards</a:t>
            </a:r>
            <a:r>
              <a:rPr lang="en-US" sz="1100" b="0" i="0" u="none" strike="noStrike" cap="none">
                <a:solidFill>
                  <a:schemeClr val="dk1"/>
                </a:solidFill>
                <a:latin typeface="Calibri"/>
                <a:ea typeface="Calibri"/>
                <a:cs typeface="Calibri"/>
                <a:sym typeface="Calibri"/>
              </a:rPr>
              <a:t> are available in the tool to help and support the development of a standards-aligned IEP.  </a:t>
            </a:r>
            <a:br>
              <a:rPr lang="en-US" sz="1100" b="0" i="0" u="none" strike="noStrike" cap="none">
                <a:solidFill>
                  <a:schemeClr val="dk1"/>
                </a:solidFill>
                <a:latin typeface="Calibri"/>
                <a:ea typeface="Calibri"/>
                <a:cs typeface="Calibri"/>
                <a:sym typeface="Calibri"/>
              </a:rPr>
            </a:br>
            <a:endParaRPr lang="en-US"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Training Site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01040" y="4473892"/>
            <a:ext cx="5608320" cy="3660458"/>
          </a:xfrm>
          <a:prstGeom prst="rect">
            <a:avLst/>
          </a:prstGeom>
        </p:spPr>
        <p:txBody>
          <a:bodyPr wrap="square"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16619" y="4548458"/>
            <a:ext cx="5732949" cy="3721620"/>
          </a:xfrm>
          <a:prstGeom prst="rect">
            <a:avLst/>
          </a:prstGeom>
          <a:noFill/>
          <a:ln>
            <a:noFill/>
          </a:ln>
        </p:spPr>
        <p:txBody>
          <a:bodyPr wrap="square" lIns="94925" tIns="94925" rIns="94925" bIns="9492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structure of the MOIEP is divided into two major categories. </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Student Compass component provides supporting information surrounding the IEP.</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Available in Student Compass is the ability to analyze data in active and inactive IEPs.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IEP Module is used for the development of the standards-aligned IEPs.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IEP Modules users can view, amend, create next and print IEPs. </a:t>
            </a:r>
          </a:p>
          <a:p>
            <a:pPr marL="0" marR="0" lvl="0" indent="0"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PowerPoint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040" y="4473892"/>
            <a:ext cx="5608320" cy="3660458"/>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040" y="4473892"/>
            <a:ext cx="5608320" cy="3660458"/>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716619" y="4548458"/>
            <a:ext cx="5732949" cy="3721620"/>
          </a:xfrm>
          <a:prstGeom prst="rect">
            <a:avLst/>
          </a:prstGeom>
          <a:noFill/>
          <a:ln>
            <a:noFill/>
          </a:ln>
        </p:spPr>
        <p:txBody>
          <a:bodyPr wrap="square" lIns="94925" tIns="94925" rIns="94925" bIns="9492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information in MOIEP can be viewed from the Caseload or Student Level.</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Caseload Level provides information on all students on your caseload.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Student Level provides information about one student. </a:t>
            </a:r>
          </a:p>
          <a:p>
            <a:pPr marL="0" marR="0" lvl="0" indent="0"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PowerPoint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716619" y="4548458"/>
            <a:ext cx="5732949" cy="3721620"/>
          </a:xfrm>
          <a:prstGeom prst="rect">
            <a:avLst/>
          </a:prstGeom>
          <a:noFill/>
          <a:ln>
            <a:noFill/>
          </a:ln>
        </p:spPr>
        <p:txBody>
          <a:bodyPr wrap="square" lIns="94925" tIns="94925" rIns="94925" bIns="9492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The Caseload Level provides information about students on your caseload.  Key components of the screen are </a:t>
            </a:r>
            <a:r>
              <a:rPr lang="en-US" sz="1100" b="1" i="0" u="none" strike="noStrike" cap="none">
                <a:solidFill>
                  <a:schemeClr val="dk1"/>
                </a:solidFill>
                <a:latin typeface="Calibri"/>
                <a:ea typeface="Calibri"/>
                <a:cs typeface="Calibri"/>
                <a:sym typeface="Calibri"/>
              </a:rPr>
              <a:t>Sections</a:t>
            </a:r>
            <a:r>
              <a:rPr lang="en-US" sz="1100" b="0" i="0" u="none" strike="noStrike" cap="none">
                <a:solidFill>
                  <a:schemeClr val="dk1"/>
                </a:solidFill>
                <a:latin typeface="Calibri"/>
                <a:ea typeface="Calibri"/>
                <a:cs typeface="Calibri"/>
                <a:sym typeface="Calibri"/>
              </a:rPr>
              <a:t>, </a:t>
            </a:r>
            <a:r>
              <a:rPr lang="en-US" sz="1100" b="1" i="0" u="none" strike="noStrike" cap="none">
                <a:solidFill>
                  <a:schemeClr val="dk1"/>
                </a:solidFill>
                <a:latin typeface="Calibri"/>
                <a:ea typeface="Calibri"/>
                <a:cs typeface="Calibri"/>
                <a:sym typeface="Calibri"/>
              </a:rPr>
              <a:t>Buttons</a:t>
            </a:r>
            <a:r>
              <a:rPr lang="en-US" sz="1100" b="0" i="0" u="none" strike="noStrike" cap="none">
                <a:solidFill>
                  <a:schemeClr val="dk1"/>
                </a:solidFill>
                <a:latin typeface="Calibri"/>
                <a:ea typeface="Calibri"/>
                <a:cs typeface="Calibri"/>
                <a:sym typeface="Calibri"/>
              </a:rPr>
              <a:t> and </a:t>
            </a:r>
            <a:r>
              <a:rPr lang="en-US" sz="1100" b="1" i="0" u="none" strike="noStrike" cap="none">
                <a:solidFill>
                  <a:schemeClr val="dk1"/>
                </a:solidFill>
                <a:latin typeface="Calibri"/>
                <a:ea typeface="Calibri"/>
                <a:cs typeface="Calibri"/>
                <a:sym typeface="Calibri"/>
              </a:rPr>
              <a:t>Tabs.</a:t>
            </a:r>
          </a:p>
          <a:p>
            <a:pPr marL="0" marR="0" lvl="0" indent="0"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rgbClr val="333333"/>
              </a:buClr>
              <a:buSzPct val="100000"/>
              <a:buFont typeface="Arial"/>
              <a:buChar char="•"/>
            </a:pPr>
            <a:r>
              <a:rPr lang="en-US" sz="1100" b="0" i="0" u="none" strike="noStrike" cap="none">
                <a:solidFill>
                  <a:srgbClr val="333333"/>
                </a:solidFill>
                <a:latin typeface="Calibri"/>
                <a:ea typeface="Calibri"/>
                <a:cs typeface="Calibri"/>
                <a:sym typeface="Calibri"/>
              </a:rPr>
              <a:t>Section, Buttons and Tabs change depending if you’re at the Caseload or Student Level. </a:t>
            </a:r>
          </a:p>
          <a:p>
            <a:pPr marL="640594" marR="0" lvl="1" indent="-183393" algn="l" rtl="0">
              <a:spcBef>
                <a:spcPts val="0"/>
              </a:spcBef>
              <a:buClr>
                <a:srgbClr val="333333"/>
              </a:buClr>
              <a:buSzPct val="100000"/>
              <a:buFont typeface="Arial"/>
              <a:buChar char="•"/>
            </a:pPr>
            <a:r>
              <a:rPr lang="en-US" sz="1100" b="0" i="0" u="none" strike="noStrike" cap="none">
                <a:solidFill>
                  <a:srgbClr val="333333"/>
                </a:solidFill>
                <a:latin typeface="Calibri"/>
                <a:ea typeface="Calibri"/>
                <a:cs typeface="Calibri"/>
                <a:sym typeface="Calibri"/>
              </a:rPr>
              <a:t>Tabs are based on the buttons you select.</a:t>
            </a:r>
          </a:p>
          <a:p>
            <a:pPr marL="640594" marR="0" lvl="1" indent="-183393" algn="l" rtl="0">
              <a:spcBef>
                <a:spcPts val="0"/>
              </a:spcBef>
              <a:buClr>
                <a:srgbClr val="333333"/>
              </a:buClr>
              <a:buSzPct val="100000"/>
              <a:buFont typeface="Arial"/>
              <a:buChar char="•"/>
            </a:pPr>
            <a:r>
              <a:rPr lang="en-US" sz="1100" b="0" i="0" u="none" strike="noStrike" cap="none">
                <a:solidFill>
                  <a:srgbClr val="333333"/>
                </a:solidFill>
                <a:latin typeface="Calibri"/>
                <a:ea typeface="Calibri"/>
                <a:cs typeface="Calibri"/>
                <a:sym typeface="Calibri"/>
              </a:rPr>
              <a:t>You are at the Caseload Level until you click on a student’s name which will then put you at the Student Level.</a:t>
            </a:r>
          </a:p>
          <a:p>
            <a:pPr marL="640594" marR="0" lvl="1" indent="-183393" algn="l" rtl="0">
              <a:spcBef>
                <a:spcPts val="0"/>
              </a:spcBef>
              <a:buClr>
                <a:schemeClr val="dk1"/>
              </a:buClr>
              <a:buSzPct val="100000"/>
              <a:buFont typeface="Arial"/>
              <a:buChar char="•"/>
            </a:pPr>
            <a:r>
              <a:rPr lang="en-US" sz="1100" b="1" i="0" u="none" strike="noStrike" cap="none">
                <a:solidFill>
                  <a:schemeClr val="dk1"/>
                </a:solidFill>
                <a:latin typeface="Calibri"/>
                <a:ea typeface="Calibri"/>
                <a:cs typeface="Calibri"/>
                <a:sym typeface="Calibri"/>
              </a:rPr>
              <a:t>Tip:</a:t>
            </a:r>
            <a:r>
              <a:rPr lang="en-US" sz="1100" b="0" i="0" u="none" strike="noStrike" cap="none">
                <a:solidFill>
                  <a:schemeClr val="dk1"/>
                </a:solidFill>
                <a:latin typeface="Calibri"/>
                <a:ea typeface="Calibri"/>
                <a:cs typeface="Calibri"/>
                <a:sym typeface="Calibri"/>
              </a:rPr>
              <a:t> When you are at the Caseload Level, the information in the left panel will have the user’s information and caseload information.</a:t>
            </a:r>
          </a:p>
          <a:p>
            <a:pPr marL="465887" marR="0" lvl="1" indent="-8687"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Training site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11" name="Shape 211"/>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Notifications shows all upcoming events for all students in which the user has access.  </a:t>
            </a:r>
            <a:br>
              <a:rPr lang="en-US" sz="1100" b="0" i="0" u="none" strike="noStrike" cap="none">
                <a:solidFill>
                  <a:schemeClr val="dk1"/>
                </a:solidFill>
                <a:latin typeface="Calibri"/>
                <a:ea typeface="Calibri"/>
                <a:cs typeface="Calibri"/>
                <a:sym typeface="Calibri"/>
              </a:rPr>
            </a:br>
            <a:endParaRPr lang="en-US"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spcAft>
                <a:spcPts val="0"/>
              </a:spcAft>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Some of the events may be alerts (indicated by the yellow triangle with an exclamation point) for events that are due within the next 90 days. </a:t>
            </a:r>
          </a:p>
          <a:p>
            <a:pPr marL="640594" marR="0" lvl="1" indent="-183393" algn="l" rtl="0">
              <a:spcBef>
                <a:spcPts val="0"/>
              </a:spcBef>
              <a:spcAft>
                <a:spcPts val="0"/>
              </a:spcAft>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Or, the events may be scheduled meetings (indicated by a calendar icon).  Also indicated on this screen is the location for a scheduled meeting and/or the due date for an IEP Annual Review or Reevaluation.</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This list can be quite extensive as it includes all students the user has access to, which in some cases (school based administrator user account), could be an entire school’s special education population.  To narrow the list and only see only students on your caseload, select check box for “</a:t>
            </a:r>
            <a:r>
              <a:rPr lang="en-US" sz="1100" b="0" i="1" u="none" strike="noStrike" cap="none">
                <a:solidFill>
                  <a:schemeClr val="dk1"/>
                </a:solidFill>
                <a:latin typeface="Calibri"/>
                <a:ea typeface="Calibri"/>
                <a:cs typeface="Calibri"/>
                <a:sym typeface="Calibri"/>
              </a:rPr>
              <a:t>Only display cases that include me as a team member</a:t>
            </a:r>
            <a:r>
              <a:rPr lang="en-US" sz="11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Training Site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Student information can be accessed using the Case Matrix button and the Search Tab.</a:t>
            </a:r>
          </a:p>
          <a:p>
            <a:pPr marL="0" marR="0" lvl="0" indent="0"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Choose the Students then click Case Matrix</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Determine fields Active, Not Eligible, Exited, Eligibility 3, 4 or 6,  Cases that include me as a team member, Inactive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Search by State ID, Local ID, First Name, Last Name or Date of Birth</a:t>
            </a:r>
          </a:p>
          <a:p>
            <a:pPr marL="465887" marR="0" lvl="1" indent="-8687"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Viewing in Training Site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747713" y="1181100"/>
            <a:ext cx="5670550" cy="31892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Key Point(s)/Guiding Question(s)</a:t>
            </a:r>
            <a:r>
              <a:rPr lang="en-US" sz="1100" b="0" i="0" u="none" strike="noStrike" cap="none">
                <a:solidFill>
                  <a:schemeClr val="dk1"/>
                </a:solidFill>
                <a:latin typeface="Calibri"/>
                <a:ea typeface="Calibri"/>
                <a:cs typeface="Calibri"/>
                <a:sym typeface="Calibri"/>
              </a:rPr>
              <a:t>: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Student information can be accessed using the Search Bar located above Case Matrix, at the very top.</a:t>
            </a:r>
          </a:p>
          <a:p>
            <a:pPr marL="0" marR="0" lvl="0" indent="0"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Time Suggestion</a:t>
            </a:r>
            <a:r>
              <a:rPr lang="en-US" sz="1100" b="0" i="0" u="none" strike="noStrike" cap="none">
                <a:solidFill>
                  <a:schemeClr val="dk1"/>
                </a:solidFill>
                <a:latin typeface="Calibri"/>
                <a:ea typeface="Calibri"/>
                <a:cs typeface="Calibri"/>
                <a:sym typeface="Calibri"/>
              </a:rPr>
              <a:t>: 2 minutes</a:t>
            </a: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Critical Information/Step(s): </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Type in first name, last name or ID.</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Click Lookup Student – (Do not press Enter).</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Click on student’s name to view record. </a:t>
            </a:r>
          </a:p>
          <a:p>
            <a:pPr marL="465887" marR="0" lvl="1" indent="-8687" algn="l" rtl="0">
              <a:spcBef>
                <a:spcPts val="0"/>
              </a:spcBef>
              <a:buSzPct val="25000"/>
              <a:buNone/>
            </a:pPr>
            <a:endParaRPr sz="11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a:solidFill>
                  <a:schemeClr val="dk1"/>
                </a:solidFill>
                <a:latin typeface="Calibri"/>
                <a:ea typeface="Calibri"/>
                <a:cs typeface="Calibri"/>
                <a:sym typeface="Calibri"/>
              </a:rPr>
              <a:t>Engagement:</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Presenter: Discussing PowerPoint Slide</a:t>
            </a:r>
          </a:p>
          <a:p>
            <a:pPr marL="640594" marR="0" lvl="1" indent="-183393" algn="l" rtl="0">
              <a:spcBef>
                <a:spcPts val="0"/>
              </a:spcBef>
              <a:buClr>
                <a:schemeClr val="dk1"/>
              </a:buClr>
              <a:buSzPct val="100000"/>
              <a:buFont typeface="Arial"/>
              <a:buChar char="•"/>
            </a:pPr>
            <a:r>
              <a:rPr lang="en-US" sz="1100" b="0" i="0" u="none" strike="noStrike" cap="none">
                <a:solidFill>
                  <a:schemeClr val="dk1"/>
                </a:solidFill>
                <a:latin typeface="Calibri"/>
                <a:ea typeface="Calibri"/>
                <a:cs typeface="Calibri"/>
                <a:sym typeface="Calibri"/>
              </a:rPr>
              <a:t>Participants: Using Search Bar to locate Demonstration Student – Make sure all participants have located their Demonstration Student.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6"/>
        <p:cNvGrpSpPr/>
        <p:nvPr/>
      </p:nvGrpSpPr>
      <p:grpSpPr>
        <a:xfrm>
          <a:off x="0" y="0"/>
          <a:ext cx="0" cy="0"/>
          <a:chOff x="0" y="0"/>
          <a:chExt cx="0" cy="0"/>
        </a:xfrm>
      </p:grpSpPr>
      <p:grpSp>
        <p:nvGrpSpPr>
          <p:cNvPr id="27" name="Shape 27"/>
          <p:cNvGrpSpPr/>
          <p:nvPr/>
        </p:nvGrpSpPr>
        <p:grpSpPr>
          <a:xfrm>
            <a:off x="0" y="-8467"/>
            <a:ext cx="12192000" cy="6866467"/>
            <a:chOff x="0" y="-8467"/>
            <a:chExt cx="12192000" cy="6866467"/>
          </a:xfrm>
        </p:grpSpPr>
        <p:cxnSp>
          <p:nvCxnSpPr>
            <p:cNvPr id="28" name="Shape 28"/>
            <p:cNvCxnSpPr/>
            <p:nvPr/>
          </p:nvCxnSpPr>
          <p:spPr>
            <a:xfrm>
              <a:off x="9371012" y="0"/>
              <a:ext cx="1219200" cy="6858000"/>
            </a:xfrm>
            <a:prstGeom prst="straightConnector1">
              <a:avLst/>
            </a:prstGeom>
            <a:noFill/>
            <a:ln w="9525" cap="flat" cmpd="sng">
              <a:solidFill>
                <a:srgbClr val="BFBFBF"/>
              </a:solidFill>
              <a:prstDash val="solid"/>
              <a:round/>
              <a:headEnd type="none" w="med" len="med"/>
              <a:tailEnd type="none" w="med" len="med"/>
            </a:ln>
          </p:spPr>
        </p:cxnSp>
        <p:cxnSp>
          <p:nvCxnSpPr>
            <p:cNvPr id="29" name="Shape 29"/>
            <p:cNvCxnSpPr/>
            <p:nvPr/>
          </p:nvCxnSpPr>
          <p:spPr>
            <a:xfrm flipH="1">
              <a:off x="7425267" y="3681413"/>
              <a:ext cx="4763558" cy="3176587"/>
            </a:xfrm>
            <a:prstGeom prst="straightConnector1">
              <a:avLst/>
            </a:prstGeom>
            <a:noFill/>
            <a:ln w="9525" cap="flat" cmpd="sng">
              <a:solidFill>
                <a:srgbClr val="D8D8D8"/>
              </a:solidFill>
              <a:prstDash val="solid"/>
              <a:round/>
              <a:headEnd type="none" w="med" len="med"/>
              <a:tailEnd type="none" w="med" len="med"/>
            </a:ln>
          </p:spPr>
        </p:cxnSp>
        <p:sp>
          <p:nvSpPr>
            <p:cNvPr id="30" name="Shape 30"/>
            <p:cNvSpPr/>
            <p:nvPr/>
          </p:nvSpPr>
          <p:spPr>
            <a:xfrm>
              <a:off x="9181476" y="-8467"/>
              <a:ext cx="3007349"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31" name="Shape 31"/>
            <p:cNvSpPr/>
            <p:nvPr/>
          </p:nvSpPr>
          <p:spPr>
            <a:xfrm>
              <a:off x="9603442" y="-8467"/>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2" name="Shape 32"/>
            <p:cNvSpPr/>
            <p:nvPr/>
          </p:nvSpPr>
          <p:spPr>
            <a:xfrm>
              <a:off x="8932333" y="3048000"/>
              <a:ext cx="3259667" cy="3810000"/>
            </a:xfrm>
            <a:prstGeom prst="triangle">
              <a:avLst>
                <a:gd name="adj" fmla="val 100000"/>
              </a:avLst>
            </a:prstGeom>
            <a:solidFill>
              <a:schemeClr val="accent2">
                <a:alpha val="71764"/>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9334500" y="-8467"/>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34" name="Shape 34"/>
            <p:cNvSpPr/>
            <p:nvPr/>
          </p:nvSpPr>
          <p:spPr>
            <a:xfrm>
              <a:off x="10898730" y="-8467"/>
              <a:ext cx="1290094"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35" name="Shape 35"/>
            <p:cNvSpPr/>
            <p:nvPr/>
          </p:nvSpPr>
          <p:spPr>
            <a:xfrm>
              <a:off x="10938999" y="-8467"/>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6" name="Shape 36"/>
            <p:cNvSpPr/>
            <p:nvPr/>
          </p:nvSpPr>
          <p:spPr>
            <a:xfrm>
              <a:off x="10371666" y="3589867"/>
              <a:ext cx="1817159" cy="3268133"/>
            </a:xfrm>
            <a:prstGeom prst="triangle">
              <a:avLst>
                <a:gd name="adj" fmla="val 100000"/>
              </a:avLst>
            </a:prstGeom>
            <a:solidFill>
              <a:schemeClr val="accent1">
                <a:alpha val="8000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rot="10800000">
              <a:off x="0" y="0"/>
              <a:ext cx="842596" cy="5666154"/>
            </a:xfrm>
            <a:prstGeom prst="triangle">
              <a:avLst>
                <a:gd name="adj" fmla="val 100000"/>
              </a:avLst>
            </a:prstGeom>
            <a:solidFill>
              <a:schemeClr val="accent1">
                <a:alpha val="84705"/>
              </a:schemeClr>
            </a:solidFill>
            <a:ln>
              <a:noFill/>
            </a:ln>
          </p:spPr>
          <p:txBody>
            <a:bodyPr wrap="square" lIns="91425" tIns="91425" rIns="91425" bIns="91425" anchor="ctr" anchorCtr="0">
              <a:noAutofit/>
            </a:bodyPr>
            <a:lstStyle/>
            <a:p>
              <a:pPr lvl="0">
                <a:spcBef>
                  <a:spcPts val="0"/>
                </a:spcBef>
                <a:buNone/>
              </a:pPr>
              <a:endParaRPr/>
            </a:p>
          </p:txBody>
        </p:sp>
      </p:grpSp>
      <p:sp>
        <p:nvSpPr>
          <p:cNvPr id="38" name="Shape 38"/>
          <p:cNvSpPr txBox="1">
            <a:spLocks noGrp="1"/>
          </p:cNvSpPr>
          <p:nvPr>
            <p:ph type="ctrTitle"/>
          </p:nvPr>
        </p:nvSpPr>
        <p:spPr>
          <a:xfrm>
            <a:off x="1507067" y="2404534"/>
            <a:ext cx="7766936" cy="1646302"/>
          </a:xfrm>
          <a:prstGeom prst="rect">
            <a:avLst/>
          </a:prstGeom>
          <a:noFill/>
          <a:ln>
            <a:noFill/>
          </a:ln>
        </p:spPr>
        <p:txBody>
          <a:bodyPr wrap="square" lIns="91425" tIns="91425" rIns="91425" bIns="91425" anchor="b" anchorCtr="0"/>
          <a:lstStyle>
            <a:lvl1pPr marL="0" marR="0" lvl="0" indent="0" algn="r" rtl="0">
              <a:spcBef>
                <a:spcPts val="0"/>
              </a:spcBef>
              <a:buClr>
                <a:schemeClr val="accent1"/>
              </a:buClr>
              <a:buSzPct val="25925"/>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39" name="Shape 39"/>
          <p:cNvSpPr txBox="1">
            <a:spLocks noGrp="1"/>
          </p:cNvSpPr>
          <p:nvPr>
            <p:ph type="subTitle" idx="1"/>
          </p:nvPr>
        </p:nvSpPr>
        <p:spPr>
          <a:xfrm>
            <a:off x="1507067" y="4050833"/>
            <a:ext cx="7766936" cy="1096899"/>
          </a:xfrm>
          <a:prstGeom prst="rect">
            <a:avLst/>
          </a:prstGeom>
          <a:noFill/>
          <a:ln>
            <a:noFill/>
          </a:ln>
        </p:spPr>
        <p:txBody>
          <a:bodyPr wrap="square" lIns="91425" tIns="91425" rIns="91425" bIns="91425" anchor="t" anchorCtr="0"/>
          <a:lstStyle>
            <a:lvl1pPr marL="0" marR="0" lvl="0" indent="0" algn="r"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77334" y="4800600"/>
            <a:ext cx="8596667" cy="566738"/>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58333"/>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91" name="Shape 91"/>
          <p:cNvSpPr>
            <a:spLocks noGrp="1"/>
          </p:cNvSpPr>
          <p:nvPr>
            <p:ph type="pic" idx="2"/>
          </p:nvPr>
        </p:nvSpPr>
        <p:spPr>
          <a:xfrm>
            <a:off x="677334" y="609600"/>
            <a:ext cx="8596668" cy="3845718"/>
          </a:xfrm>
          <a:prstGeom prst="rect">
            <a:avLst/>
          </a:prstGeom>
          <a:noFill/>
          <a:ln>
            <a:noFill/>
          </a:ln>
        </p:spPr>
        <p:txBody>
          <a:bodyPr wrap="square" lIns="91425" tIns="91425" rIns="91425" bIns="91425" anchor="t" anchorCtr="0"/>
          <a:lstStyle>
            <a:lvl1pPr marL="0" marR="0" lvl="0" indent="0" algn="ctr"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750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2" name="Shape 92"/>
          <p:cNvSpPr txBox="1">
            <a:spLocks noGrp="1"/>
          </p:cNvSpPr>
          <p:nvPr>
            <p:ph type="body" idx="1"/>
          </p:nvPr>
        </p:nvSpPr>
        <p:spPr>
          <a:xfrm>
            <a:off x="677334" y="5367338"/>
            <a:ext cx="8596667" cy="67402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119999"/>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106666"/>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112000"/>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106666"/>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3" name="Shape 93"/>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Shape 95"/>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77335" y="609600"/>
            <a:ext cx="8596668" cy="3403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31818"/>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98" name="Shape 98"/>
          <p:cNvSpPr txBox="1">
            <a:spLocks noGrp="1"/>
          </p:cNvSpPr>
          <p:nvPr>
            <p:ph type="body" idx="1"/>
          </p:nvPr>
        </p:nvSpPr>
        <p:spPr>
          <a:xfrm>
            <a:off x="677335" y="4470400"/>
            <a:ext cx="8596668" cy="1570962"/>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9" name="Shape 99"/>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0" name="Shape 100"/>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31334" y="609600"/>
            <a:ext cx="8094134"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31818"/>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04" name="Shape 104"/>
          <p:cNvSpPr txBox="1">
            <a:spLocks noGrp="1"/>
          </p:cNvSpPr>
          <p:nvPr>
            <p:ph type="body" idx="1"/>
          </p:nvPr>
        </p:nvSpPr>
        <p:spPr>
          <a:xfrm>
            <a:off x="1366139" y="3632200"/>
            <a:ext cx="7224524" cy="381000"/>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90000"/>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5" name="Shape 105"/>
          <p:cNvSpPr txBox="1">
            <a:spLocks noGrp="1"/>
          </p:cNvSpPr>
          <p:nvPr>
            <p:ph type="body" idx="2"/>
          </p:nvPr>
        </p:nvSpPr>
        <p:spPr>
          <a:xfrm>
            <a:off x="677335" y="4470400"/>
            <a:ext cx="8596668" cy="1570962"/>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6" name="Shape 106"/>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7" name="Shape 107"/>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Shape 108"/>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09" name="Shape 109"/>
          <p:cNvSpPr txBox="1"/>
          <p:nvPr/>
        </p:nvSpPr>
        <p:spPr>
          <a:xfrm>
            <a:off x="541870" y="790378"/>
            <a:ext cx="609600"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
        <p:nvSpPr>
          <p:cNvPr id="110" name="Shape 110"/>
          <p:cNvSpPr txBox="1"/>
          <p:nvPr/>
        </p:nvSpPr>
        <p:spPr>
          <a:xfrm>
            <a:off x="8893011" y="2886556"/>
            <a:ext cx="609600"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77335" y="1931988"/>
            <a:ext cx="8596668" cy="2595460"/>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31818"/>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677335" y="4527448"/>
            <a:ext cx="8596668"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4" name="Shape 114"/>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5" name="Shape 115"/>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6" name="Shape 116"/>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931334" y="609600"/>
            <a:ext cx="8094134"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31818"/>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19" name="Shape 119"/>
          <p:cNvSpPr txBox="1">
            <a:spLocks noGrp="1"/>
          </p:cNvSpPr>
          <p:nvPr>
            <p:ph type="body" idx="1"/>
          </p:nvPr>
        </p:nvSpPr>
        <p:spPr>
          <a:xfrm>
            <a:off x="677332" y="4013200"/>
            <a:ext cx="8596669" cy="514248"/>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59999"/>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0" name="Shape 120"/>
          <p:cNvSpPr txBox="1">
            <a:spLocks noGrp="1"/>
          </p:cNvSpPr>
          <p:nvPr>
            <p:ph type="body" idx="2"/>
          </p:nvPr>
        </p:nvSpPr>
        <p:spPr>
          <a:xfrm>
            <a:off x="677335" y="4527448"/>
            <a:ext cx="8596668"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1" name="Shape 121"/>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2" name="Shape 122"/>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3" name="Shape 123"/>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24" name="Shape 124"/>
          <p:cNvSpPr txBox="1"/>
          <p:nvPr/>
        </p:nvSpPr>
        <p:spPr>
          <a:xfrm>
            <a:off x="541870" y="790378"/>
            <a:ext cx="609600"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
        <p:nvSpPr>
          <p:cNvPr id="125" name="Shape 125"/>
          <p:cNvSpPr txBox="1"/>
          <p:nvPr/>
        </p:nvSpPr>
        <p:spPr>
          <a:xfrm>
            <a:off x="8893011" y="2886556"/>
            <a:ext cx="609600"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85799" y="609600"/>
            <a:ext cx="8588203"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31818"/>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28" name="Shape 128"/>
          <p:cNvSpPr txBox="1">
            <a:spLocks noGrp="1"/>
          </p:cNvSpPr>
          <p:nvPr>
            <p:ph type="body" idx="1"/>
          </p:nvPr>
        </p:nvSpPr>
        <p:spPr>
          <a:xfrm>
            <a:off x="677332" y="4013200"/>
            <a:ext cx="8596669" cy="514248"/>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59999"/>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9" name="Shape 129"/>
          <p:cNvSpPr txBox="1">
            <a:spLocks noGrp="1"/>
          </p:cNvSpPr>
          <p:nvPr>
            <p:ph type="body" idx="2"/>
          </p:nvPr>
        </p:nvSpPr>
        <p:spPr>
          <a:xfrm>
            <a:off x="677335" y="4527448"/>
            <a:ext cx="8596668"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30" name="Shape 130"/>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Shape 131"/>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2" name="Shape 132"/>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3035282" y="-197358"/>
            <a:ext cx="3880773" cy="8596668"/>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6" name="Shape 136"/>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7" name="Shape 137"/>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Shape 138"/>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5994319" y="2582953"/>
            <a:ext cx="5251451" cy="1304743"/>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141" name="Shape 141"/>
          <p:cNvSpPr txBox="1">
            <a:spLocks noGrp="1"/>
          </p:cNvSpPr>
          <p:nvPr>
            <p:ph type="body" idx="1"/>
          </p:nvPr>
        </p:nvSpPr>
        <p:spPr>
          <a:xfrm rot="5400000">
            <a:off x="1581685" y="-294750"/>
            <a:ext cx="5251450" cy="7060150"/>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2" name="Shape 142"/>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3" name="Shape 143"/>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4" name="Shape 144"/>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45" name="Shape 45"/>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6" name="Shape 46"/>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50" name="Shape 50"/>
          <p:cNvSpPr txBox="1">
            <a:spLocks noGrp="1"/>
          </p:cNvSpPr>
          <p:nvPr>
            <p:ph type="body" idx="1"/>
          </p:nvPr>
        </p:nvSpPr>
        <p:spPr>
          <a:xfrm>
            <a:off x="677334" y="2160589"/>
            <a:ext cx="8596668" cy="388077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1" name="Shape 51"/>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2" name="Shape 52"/>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3" name="Shape 53"/>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bout Us">
    <p:spTree>
      <p:nvGrpSpPr>
        <p:cNvPr id="1" name="Shape 54"/>
        <p:cNvGrpSpPr/>
        <p:nvPr/>
      </p:nvGrpSpPr>
      <p:grpSpPr>
        <a:xfrm>
          <a:off x="0" y="0"/>
          <a:ext cx="0" cy="0"/>
          <a:chOff x="0" y="0"/>
          <a:chExt cx="0" cy="0"/>
        </a:xfrm>
      </p:grpSpPr>
      <p:sp>
        <p:nvSpPr>
          <p:cNvPr id="55" name="Shape 55"/>
          <p:cNvSpPr>
            <a:spLocks noGrp="1"/>
          </p:cNvSpPr>
          <p:nvPr>
            <p:ph type="pic" idx="2"/>
          </p:nvPr>
        </p:nvSpPr>
        <p:spPr>
          <a:xfrm>
            <a:off x="1390741" y="2178050"/>
            <a:ext cx="9409907" cy="253365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88888"/>
              <a:buFont typeface="Noto Sans Symbols"/>
              <a:buNone/>
              <a:defRPr sz="1575" b="0" i="0" u="none" strike="noStrike" cap="none">
                <a:solidFill>
                  <a:srgbClr val="D8D8D8"/>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77335" y="2700867"/>
            <a:ext cx="8596668" cy="1826581"/>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35000"/>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58" name="Shape 58"/>
          <p:cNvSpPr txBox="1">
            <a:spLocks noGrp="1"/>
          </p:cNvSpPr>
          <p:nvPr>
            <p:ph type="body" idx="1"/>
          </p:nvPr>
        </p:nvSpPr>
        <p:spPr>
          <a:xfrm>
            <a:off x="677335" y="4527448"/>
            <a:ext cx="8596668" cy="8604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2000"/>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1111"/>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8571"/>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9" name="Shape 59"/>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Shape 60"/>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64" name="Shape 64"/>
          <p:cNvSpPr txBox="1">
            <a:spLocks noGrp="1"/>
          </p:cNvSpPr>
          <p:nvPr>
            <p:ph type="body" idx="1"/>
          </p:nvPr>
        </p:nvSpPr>
        <p:spPr>
          <a:xfrm>
            <a:off x="677334" y="2160589"/>
            <a:ext cx="4184035" cy="3880772"/>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5" name="Shape 65"/>
          <p:cNvSpPr txBox="1">
            <a:spLocks noGrp="1"/>
          </p:cNvSpPr>
          <p:nvPr>
            <p:ph type="body" idx="2"/>
          </p:nvPr>
        </p:nvSpPr>
        <p:spPr>
          <a:xfrm>
            <a:off x="5089970" y="2160589"/>
            <a:ext cx="4184034" cy="388077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6" name="Shape 66"/>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7" name="Shape 67"/>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71" name="Shape 71"/>
          <p:cNvSpPr txBox="1">
            <a:spLocks noGrp="1"/>
          </p:cNvSpPr>
          <p:nvPr>
            <p:ph type="body" idx="1"/>
          </p:nvPr>
        </p:nvSpPr>
        <p:spPr>
          <a:xfrm>
            <a:off x="675745" y="2160983"/>
            <a:ext cx="4185623"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59999"/>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64000"/>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62222"/>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body" idx="2"/>
          </p:nvPr>
        </p:nvSpPr>
        <p:spPr>
          <a:xfrm>
            <a:off x="675745" y="2737245"/>
            <a:ext cx="4185623" cy="330411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3" name="Shape 73"/>
          <p:cNvSpPr txBox="1">
            <a:spLocks noGrp="1"/>
          </p:cNvSpPr>
          <p:nvPr>
            <p:ph type="body" idx="3"/>
          </p:nvPr>
        </p:nvSpPr>
        <p:spPr>
          <a:xfrm>
            <a:off x="5088383" y="2160983"/>
            <a:ext cx="418561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59999"/>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64000"/>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62222"/>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60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4" name="Shape 74"/>
          <p:cNvSpPr txBox="1">
            <a:spLocks noGrp="1"/>
          </p:cNvSpPr>
          <p:nvPr>
            <p:ph type="body" idx="4"/>
          </p:nvPr>
        </p:nvSpPr>
        <p:spPr>
          <a:xfrm>
            <a:off x="5088384" y="2737245"/>
            <a:ext cx="4185617" cy="330411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5" name="Shape 75"/>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6" name="Shape 76"/>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7" name="Shape 77"/>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0" name="Shape 80"/>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77334" y="1498604"/>
            <a:ext cx="3854528" cy="1278466"/>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70000"/>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84" name="Shape 84"/>
          <p:cNvSpPr txBox="1">
            <a:spLocks noGrp="1"/>
          </p:cNvSpPr>
          <p:nvPr>
            <p:ph type="body" idx="1"/>
          </p:nvPr>
        </p:nvSpPr>
        <p:spPr>
          <a:xfrm>
            <a:off x="4760461" y="514924"/>
            <a:ext cx="4513541" cy="552643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5" name="Shape 85"/>
          <p:cNvSpPr txBox="1">
            <a:spLocks noGrp="1"/>
          </p:cNvSpPr>
          <p:nvPr>
            <p:ph type="body" idx="2"/>
          </p:nvPr>
        </p:nvSpPr>
        <p:spPr>
          <a:xfrm>
            <a:off x="677334" y="2777069"/>
            <a:ext cx="3854528" cy="258444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102857"/>
              <a:buFont typeface="Noto Sans Symbols"/>
              <a:buNone/>
              <a:defRPr sz="1400" b="0" i="0" u="none" strike="noStrike" cap="none">
                <a:solidFill>
                  <a:srgbClr val="3F3F3F"/>
                </a:solidFill>
                <a:latin typeface="Trebuchet MS"/>
                <a:ea typeface="Trebuchet MS"/>
                <a:cs typeface="Trebuchet MS"/>
                <a:sym typeface="Trebuchet MS"/>
              </a:defRPr>
            </a:lvl1pPr>
            <a:lvl2pPr marL="457063" marR="0" lvl="1" indent="-12562" algn="l" rtl="0">
              <a:spcBef>
                <a:spcPts val="1000"/>
              </a:spcBef>
              <a:spcAft>
                <a:spcPts val="0"/>
              </a:spcAft>
              <a:buClr>
                <a:schemeClr val="accent1"/>
              </a:buClr>
              <a:buSzPct val="91428"/>
              <a:buFont typeface="Noto Sans Symbols"/>
              <a:buNone/>
              <a:defRPr sz="1400" b="0" i="0" u="none" strike="noStrike" cap="none">
                <a:solidFill>
                  <a:srgbClr val="3F3F3F"/>
                </a:solidFill>
                <a:latin typeface="Trebuchet MS"/>
                <a:ea typeface="Trebuchet MS"/>
                <a:cs typeface="Trebuchet MS"/>
                <a:sym typeface="Trebuchet MS"/>
              </a:defRPr>
            </a:lvl2pPr>
            <a:lvl3pPr marL="914126" marR="0" lvl="2" indent="-12425" algn="l" rtl="0">
              <a:spcBef>
                <a:spcPts val="1000"/>
              </a:spcBef>
              <a:spcAft>
                <a:spcPts val="0"/>
              </a:spcAft>
              <a:buClr>
                <a:schemeClr val="accent1"/>
              </a:buClr>
              <a:buSzPct val="93333"/>
              <a:buFont typeface="Noto Sans Symbols"/>
              <a:buNone/>
              <a:defRPr sz="1200" b="0" i="0" u="none" strike="noStrike" cap="none">
                <a:solidFill>
                  <a:srgbClr val="3F3F3F"/>
                </a:solidFill>
                <a:latin typeface="Trebuchet MS"/>
                <a:ea typeface="Trebuchet MS"/>
                <a:cs typeface="Trebuchet MS"/>
                <a:sym typeface="Trebuchet MS"/>
              </a:defRPr>
            </a:lvl3pPr>
            <a:lvl4pPr marL="1371189" marR="0" lvl="3" indent="-12288"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4pPr>
            <a:lvl5pPr marL="1828251" marR="0" lvl="4" indent="-12151"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5pPr>
            <a:lvl6pPr marL="2285314" marR="0" lvl="5" indent="-12013"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6pPr>
            <a:lvl7pPr marL="2742377" marR="0" lvl="6" indent="-11876"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7pPr>
            <a:lvl8pPr marL="3199440" marR="0" lvl="7" indent="-11739"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8pPr>
            <a:lvl9pPr marL="3656503" marR="0" lvl="8" indent="-11603" algn="l" rtl="0">
              <a:spcBef>
                <a:spcPts val="1000"/>
              </a:spcBef>
              <a:spcAft>
                <a:spcPts val="0"/>
              </a:spcAft>
              <a:buClr>
                <a:schemeClr val="accent1"/>
              </a:buClr>
              <a:buSzPct val="96000"/>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6" name="Shape 86"/>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7" name="Shape 87"/>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8467"/>
            <a:ext cx="12192000" cy="6866467"/>
            <a:chOff x="0" y="-8467"/>
            <a:chExt cx="12192000" cy="6866467"/>
          </a:xfrm>
        </p:grpSpPr>
        <p:cxnSp>
          <p:nvCxnSpPr>
            <p:cNvPr id="11" name="Shape 11"/>
            <p:cNvCxnSpPr/>
            <p:nvPr/>
          </p:nvCxnSpPr>
          <p:spPr>
            <a:xfrm>
              <a:off x="9371012" y="0"/>
              <a:ext cx="1219200" cy="6858000"/>
            </a:xfrm>
            <a:prstGeom prst="straightConnector1">
              <a:avLst/>
            </a:prstGeom>
            <a:noFill/>
            <a:ln w="9525" cap="flat" cmpd="sng">
              <a:solidFill>
                <a:srgbClr val="BFBFBF"/>
              </a:solidFill>
              <a:prstDash val="solid"/>
              <a:round/>
              <a:headEnd type="none" w="med" len="med"/>
              <a:tailEnd type="none" w="med" len="med"/>
            </a:ln>
          </p:spPr>
        </p:cxnSp>
        <p:cxnSp>
          <p:nvCxnSpPr>
            <p:cNvPr id="12" name="Shape 12"/>
            <p:cNvCxnSpPr/>
            <p:nvPr/>
          </p:nvCxnSpPr>
          <p:spPr>
            <a:xfrm flipH="1">
              <a:off x="7425267" y="3681413"/>
              <a:ext cx="4763558" cy="3176587"/>
            </a:xfrm>
            <a:prstGeom prst="straightConnector1">
              <a:avLst/>
            </a:prstGeom>
            <a:noFill/>
            <a:ln w="9525" cap="flat" cmpd="sng">
              <a:solidFill>
                <a:srgbClr val="D8D8D8"/>
              </a:solidFill>
              <a:prstDash val="solid"/>
              <a:round/>
              <a:headEnd type="none" w="med" len="med"/>
              <a:tailEnd type="none" w="med" len="med"/>
            </a:ln>
          </p:spPr>
        </p:cxnSp>
        <p:sp>
          <p:nvSpPr>
            <p:cNvPr id="13" name="Shape 13"/>
            <p:cNvSpPr/>
            <p:nvPr/>
          </p:nvSpPr>
          <p:spPr>
            <a:xfrm>
              <a:off x="9181476" y="-8467"/>
              <a:ext cx="3007349"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4" name="Shape 14"/>
            <p:cNvSpPr/>
            <p:nvPr/>
          </p:nvSpPr>
          <p:spPr>
            <a:xfrm>
              <a:off x="9603442" y="-8467"/>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333" y="3048000"/>
              <a:ext cx="3259667" cy="3810000"/>
            </a:xfrm>
            <a:prstGeom prst="triangle">
              <a:avLst>
                <a:gd name="adj" fmla="val 100000"/>
              </a:avLst>
            </a:prstGeom>
            <a:solidFill>
              <a:schemeClr val="accent2">
                <a:alpha val="71764"/>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9334500" y="-8467"/>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7" name="Shape 17"/>
            <p:cNvSpPr/>
            <p:nvPr/>
          </p:nvSpPr>
          <p:spPr>
            <a:xfrm>
              <a:off x="10898730" y="-8467"/>
              <a:ext cx="1290094"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8" name="Shape 18"/>
            <p:cNvSpPr/>
            <p:nvPr/>
          </p:nvSpPr>
          <p:spPr>
            <a:xfrm>
              <a:off x="10938999" y="-8467"/>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9" name="Shape 19"/>
            <p:cNvSpPr/>
            <p:nvPr/>
          </p:nvSpPr>
          <p:spPr>
            <a:xfrm>
              <a:off x="10371666" y="3589867"/>
              <a:ext cx="1817159" cy="3268133"/>
            </a:xfrm>
            <a:prstGeom prst="triangle">
              <a:avLst>
                <a:gd name="adj" fmla="val 100000"/>
              </a:avLst>
            </a:prstGeom>
            <a:solidFill>
              <a:schemeClr val="accent1">
                <a:alpha val="80000"/>
              </a:schemeClr>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4013200"/>
              <a:ext cx="448733" cy="2844800"/>
            </a:xfrm>
            <a:prstGeom prst="triangle">
              <a:avLst>
                <a:gd name="adj" fmla="val 0"/>
              </a:avLst>
            </a:prstGeom>
            <a:solidFill>
              <a:schemeClr val="accent1">
                <a:alpha val="84705"/>
              </a:schemeClr>
            </a:solidFill>
            <a:ln>
              <a:noFill/>
            </a:ln>
          </p:spPr>
          <p:txBody>
            <a:bodyPr wrap="square"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677334" y="609600"/>
            <a:ext cx="8596668"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38888"/>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7777"/>
              <a:buNone/>
              <a:defRPr sz="1800" b="0" i="0" u="none" strike="noStrike" cap="none">
                <a:solidFill>
                  <a:schemeClr val="dk2"/>
                </a:solidFill>
              </a:defRPr>
            </a:lvl2pPr>
            <a:lvl3pPr marL="0" marR="0" lvl="2" indent="0" algn="l" rtl="0">
              <a:spcBef>
                <a:spcPts val="0"/>
              </a:spcBef>
              <a:buSzPct val="77777"/>
              <a:buNone/>
              <a:defRPr sz="1800" b="0" i="0" u="none" strike="noStrike" cap="none">
                <a:solidFill>
                  <a:schemeClr val="dk2"/>
                </a:solidFill>
              </a:defRPr>
            </a:lvl3pPr>
            <a:lvl4pPr marL="0" marR="0" lvl="3" indent="0" algn="l" rtl="0">
              <a:spcBef>
                <a:spcPts val="0"/>
              </a:spcBef>
              <a:buSzPct val="77777"/>
              <a:buNone/>
              <a:defRPr sz="1800" b="0" i="0" u="none" strike="noStrike" cap="none">
                <a:solidFill>
                  <a:schemeClr val="dk2"/>
                </a:solidFill>
              </a:defRPr>
            </a:lvl4pPr>
            <a:lvl5pPr marL="0" marR="0" lvl="4" indent="0" algn="l" rtl="0">
              <a:spcBef>
                <a:spcPts val="0"/>
              </a:spcBef>
              <a:buSzPct val="77777"/>
              <a:buNone/>
              <a:defRPr sz="1800" b="0" i="0" u="none" strike="noStrike" cap="none">
                <a:solidFill>
                  <a:schemeClr val="dk2"/>
                </a:solidFill>
              </a:defRPr>
            </a:lvl5pPr>
            <a:lvl6pPr marL="0" marR="0" lvl="5" indent="0" algn="l" rtl="0">
              <a:spcBef>
                <a:spcPts val="0"/>
              </a:spcBef>
              <a:buSzPct val="77777"/>
              <a:buNone/>
              <a:defRPr sz="1800" b="0" i="0" u="none" strike="noStrike" cap="none">
                <a:solidFill>
                  <a:schemeClr val="dk2"/>
                </a:solidFill>
              </a:defRPr>
            </a:lvl6pPr>
            <a:lvl7pPr marL="0" marR="0" lvl="6" indent="0" algn="l" rtl="0">
              <a:spcBef>
                <a:spcPts val="0"/>
              </a:spcBef>
              <a:buSzPct val="77777"/>
              <a:buNone/>
              <a:defRPr sz="1800" b="0" i="0" u="none" strike="noStrike" cap="none">
                <a:solidFill>
                  <a:schemeClr val="dk2"/>
                </a:solidFill>
              </a:defRPr>
            </a:lvl7pPr>
            <a:lvl8pPr marL="0" marR="0" lvl="7" indent="0" algn="l" rtl="0">
              <a:spcBef>
                <a:spcPts val="0"/>
              </a:spcBef>
              <a:buSzPct val="77777"/>
              <a:buNone/>
              <a:defRPr sz="1800" b="0" i="0" u="none" strike="noStrike" cap="none">
                <a:solidFill>
                  <a:schemeClr val="dk2"/>
                </a:solidFill>
              </a:defRPr>
            </a:lvl8pPr>
            <a:lvl9pPr marL="0" marR="0" lvl="8" indent="0" algn="l" rtl="0">
              <a:spcBef>
                <a:spcPts val="0"/>
              </a:spcBef>
              <a:buSzPct val="77777"/>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77334" y="2160589"/>
            <a:ext cx="8596668" cy="388077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7205133" y="6041362"/>
            <a:ext cx="911939" cy="365125"/>
          </a:xfrm>
          <a:prstGeom prst="rect">
            <a:avLst/>
          </a:prstGeom>
          <a:noFill/>
          <a:ln>
            <a:noFill/>
          </a:ln>
        </p:spPr>
        <p:txBody>
          <a:bodyPr wrap="square" lIns="91425" tIns="91425" rIns="91425" bIns="91425" anchor="ctr" anchorCtr="0"/>
          <a:lstStyle>
            <a:lvl1pPr marL="0" marR="0" lvl="0" indent="0" algn="r"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77334" y="6041362"/>
            <a:ext cx="6297612" cy="365125"/>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SzPct val="77777"/>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8590663" y="6041362"/>
            <a:ext cx="68333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451982" y="1941827"/>
            <a:ext cx="7766936" cy="1646302"/>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accent1"/>
              </a:buClr>
              <a:buSzPct val="25000"/>
              <a:buFont typeface="Trebuchet MS"/>
              <a:buNone/>
            </a:pPr>
            <a:r>
              <a:rPr lang="en-US" sz="5400" b="0" i="0" u="none" strike="noStrike" cap="none">
                <a:solidFill>
                  <a:schemeClr val="accent1"/>
                </a:solidFill>
                <a:latin typeface="Trebuchet MS"/>
                <a:ea typeface="Trebuchet MS"/>
                <a:cs typeface="Trebuchet MS"/>
                <a:sym typeface="Trebuchet MS"/>
              </a:rPr>
              <a:t>Sneak Preview of Maryland Online IEP</a:t>
            </a:r>
          </a:p>
        </p:txBody>
      </p:sp>
      <p:sp>
        <p:nvSpPr>
          <p:cNvPr id="150" name="Shape 150"/>
          <p:cNvSpPr txBox="1">
            <a:spLocks noGrp="1"/>
          </p:cNvSpPr>
          <p:nvPr>
            <p:ph type="subTitle" idx="1"/>
          </p:nvPr>
        </p:nvSpPr>
        <p:spPr>
          <a:xfrm>
            <a:off x="1892658" y="3676260"/>
            <a:ext cx="7766936" cy="1096899"/>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accent1"/>
              </a:buClr>
              <a:buSzPct val="25000"/>
              <a:buFont typeface="Noto Sans Symbols"/>
              <a:buNone/>
            </a:pPr>
            <a:r>
              <a:rPr lang="en-US" sz="1800" b="0" i="0" u="none" strike="noStrike" cap="none">
                <a:solidFill>
                  <a:srgbClr val="7F7F7F"/>
                </a:solidFill>
                <a:latin typeface="Trebuchet MS"/>
                <a:ea typeface="Trebuchet MS"/>
                <a:cs typeface="Trebuchet MS"/>
                <a:sym typeface="Trebuchet MS"/>
              </a:rPr>
              <a:t>Ju</a:t>
            </a:r>
            <a:r>
              <a:rPr lang="en-US"/>
              <a:t>ly</a:t>
            </a:r>
            <a:r>
              <a:rPr lang="en-US" sz="1800" b="0" i="0" u="none" strike="noStrike" cap="none">
                <a:solidFill>
                  <a:srgbClr val="7F7F7F"/>
                </a:solidFill>
                <a:latin typeface="Trebuchet MS"/>
                <a:ea typeface="Trebuchet MS"/>
                <a:cs typeface="Trebuchet MS"/>
                <a:sym typeface="Trebuchet MS"/>
              </a:rPr>
              <a:t> 2017</a:t>
            </a:r>
          </a:p>
        </p:txBody>
      </p:sp>
      <p:pic>
        <p:nvPicPr>
          <p:cNvPr id="151" name="Shape 151"/>
          <p:cNvPicPr preferRelativeResize="0"/>
          <p:nvPr/>
        </p:nvPicPr>
        <p:blipFill rotWithShape="1">
          <a:blip r:embed="rId3">
            <a:alphaModFix/>
          </a:blip>
          <a:srcRect/>
          <a:stretch/>
        </p:blipFill>
        <p:spPr>
          <a:xfrm>
            <a:off x="3280514" y="6082931"/>
            <a:ext cx="3934374" cy="6192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264097" y="357388"/>
            <a:ext cx="6447501" cy="9906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accent1"/>
              </a:buClr>
              <a:buSzPct val="25000"/>
              <a:buFont typeface="Arial"/>
              <a:buNone/>
            </a:pPr>
            <a:r>
              <a:rPr lang="en-US" sz="3200" b="0" i="0" u="none" strike="noStrike" cap="none">
                <a:solidFill>
                  <a:schemeClr val="accent1"/>
                </a:solidFill>
                <a:latin typeface="Arial"/>
                <a:ea typeface="Arial"/>
                <a:cs typeface="Arial"/>
                <a:sym typeface="Arial"/>
              </a:rPr>
              <a:t>Methods for Accessing the IEP </a:t>
            </a:r>
          </a:p>
        </p:txBody>
      </p:sp>
      <p:pic>
        <p:nvPicPr>
          <p:cNvPr id="246" name="Shape 246" descr="Screen Clipping"/>
          <p:cNvPicPr preferRelativeResize="0"/>
          <p:nvPr/>
        </p:nvPicPr>
        <p:blipFill rotWithShape="1">
          <a:blip r:embed="rId3">
            <a:alphaModFix/>
          </a:blip>
          <a:srcRect/>
          <a:stretch/>
        </p:blipFill>
        <p:spPr>
          <a:xfrm>
            <a:off x="402528" y="1613099"/>
            <a:ext cx="8889853" cy="3913037"/>
          </a:xfrm>
          <a:prstGeom prst="rect">
            <a:avLst/>
          </a:prstGeom>
          <a:noFill/>
          <a:ln>
            <a:noFill/>
          </a:ln>
        </p:spPr>
      </p:pic>
      <p:sp>
        <p:nvSpPr>
          <p:cNvPr id="247" name="Shape 247"/>
          <p:cNvSpPr/>
          <p:nvPr/>
        </p:nvSpPr>
        <p:spPr>
          <a:xfrm rot="5400000">
            <a:off x="9249753" y="3105066"/>
            <a:ext cx="228209" cy="350019"/>
          </a:xfrm>
          <a:prstGeom prst="down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350">
              <a:solidFill>
                <a:schemeClr val="lt1"/>
              </a:solidFill>
              <a:latin typeface="Trebuchet MS"/>
              <a:ea typeface="Trebuchet MS"/>
              <a:cs typeface="Trebuchet MS"/>
              <a:sym typeface="Trebuchet MS"/>
            </a:endParaRPr>
          </a:p>
        </p:txBody>
      </p:sp>
      <p:sp>
        <p:nvSpPr>
          <p:cNvPr id="248" name="Shape 248"/>
          <p:cNvSpPr/>
          <p:nvPr/>
        </p:nvSpPr>
        <p:spPr>
          <a:xfrm rot="10800000">
            <a:off x="1929413" y="5479630"/>
            <a:ext cx="426776" cy="351446"/>
          </a:xfrm>
          <a:prstGeom prst="downArrow">
            <a:avLst>
              <a:gd name="adj1" fmla="val 50000"/>
              <a:gd name="adj2" fmla="val 50000"/>
            </a:avLst>
          </a:prstGeom>
          <a:solidFill>
            <a:srgbClr val="FF0000"/>
          </a:solidFill>
          <a:ln w="19050" cap="rnd" cmpd="sng">
            <a:solidFill>
              <a:srgbClr val="69613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350">
              <a:solidFill>
                <a:schemeClr val="lt1"/>
              </a:solidFill>
              <a:latin typeface="Trebuchet MS"/>
              <a:ea typeface="Trebuchet MS"/>
              <a:cs typeface="Trebuchet MS"/>
              <a:sym typeface="Trebuchet MS"/>
            </a:endParaRPr>
          </a:p>
        </p:txBody>
      </p:sp>
      <p:sp>
        <p:nvSpPr>
          <p:cNvPr id="249" name="Shape 249"/>
          <p:cNvSpPr/>
          <p:nvPr/>
        </p:nvSpPr>
        <p:spPr>
          <a:xfrm>
            <a:off x="6364342" y="2146332"/>
            <a:ext cx="248494" cy="341612"/>
          </a:xfrm>
          <a:prstGeom prst="down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350">
              <a:solidFill>
                <a:schemeClr val="lt1"/>
              </a:solidFill>
              <a:latin typeface="Trebuchet MS"/>
              <a:ea typeface="Trebuchet MS"/>
              <a:cs typeface="Trebuchet MS"/>
              <a:sym typeface="Trebuchet MS"/>
            </a:endParaRPr>
          </a:p>
        </p:txBody>
      </p:sp>
      <p:sp>
        <p:nvSpPr>
          <p:cNvPr id="250" name="Shape 250"/>
          <p:cNvSpPr/>
          <p:nvPr/>
        </p:nvSpPr>
        <p:spPr>
          <a:xfrm>
            <a:off x="1961643" y="5744741"/>
            <a:ext cx="394547" cy="384697"/>
          </a:xfrm>
          <a:prstGeom prst="heptagon">
            <a:avLst>
              <a:gd name="hf" fmla="val 102572"/>
              <a:gd name="vf" fmla="val 10521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350">
                <a:solidFill>
                  <a:schemeClr val="lt1"/>
                </a:solidFill>
                <a:latin typeface="Trebuchet MS"/>
                <a:ea typeface="Trebuchet MS"/>
                <a:cs typeface="Trebuchet MS"/>
                <a:sym typeface="Trebuchet MS"/>
              </a:rPr>
              <a:t>1</a:t>
            </a:r>
          </a:p>
        </p:txBody>
      </p:sp>
      <p:sp>
        <p:nvSpPr>
          <p:cNvPr id="251" name="Shape 251"/>
          <p:cNvSpPr/>
          <p:nvPr/>
        </p:nvSpPr>
        <p:spPr>
          <a:xfrm>
            <a:off x="9459694" y="3096216"/>
            <a:ext cx="394547" cy="384697"/>
          </a:xfrm>
          <a:prstGeom prst="heptagon">
            <a:avLst>
              <a:gd name="hf" fmla="val 102572"/>
              <a:gd name="vf" fmla="val 10521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350">
                <a:solidFill>
                  <a:schemeClr val="lt1"/>
                </a:solidFill>
                <a:latin typeface="Trebuchet MS"/>
                <a:ea typeface="Trebuchet MS"/>
                <a:cs typeface="Trebuchet MS"/>
                <a:sym typeface="Trebuchet MS"/>
              </a:rPr>
              <a:t>2</a:t>
            </a:r>
          </a:p>
        </p:txBody>
      </p:sp>
      <p:pic>
        <p:nvPicPr>
          <p:cNvPr id="252" name="Shape 252"/>
          <p:cNvPicPr preferRelativeResize="0"/>
          <p:nvPr/>
        </p:nvPicPr>
        <p:blipFill rotWithShape="1">
          <a:blip r:embed="rId4">
            <a:alphaModFix/>
          </a:blip>
          <a:srcRect/>
          <a:stretch/>
        </p:blipFill>
        <p:spPr>
          <a:xfrm>
            <a:off x="3280514" y="6082931"/>
            <a:ext cx="3934374" cy="6192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562093" y="130917"/>
            <a:ext cx="6856810" cy="85725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dk1"/>
              </a:buClr>
              <a:buSzPct val="25000"/>
              <a:buFont typeface="Arial"/>
              <a:buNone/>
            </a:pPr>
            <a:r>
              <a:rPr lang="en-US" sz="3200" b="0" i="0" u="none" strike="noStrike" cap="none">
                <a:solidFill>
                  <a:schemeClr val="dk1"/>
                </a:solidFill>
                <a:latin typeface="Arial"/>
                <a:ea typeface="Arial"/>
                <a:cs typeface="Arial"/>
                <a:sym typeface="Arial"/>
              </a:rPr>
              <a:t>IEP Table of Contents</a:t>
            </a:r>
          </a:p>
        </p:txBody>
      </p:sp>
      <p:pic>
        <p:nvPicPr>
          <p:cNvPr id="258" name="Shape 258"/>
          <p:cNvPicPr preferRelativeResize="0"/>
          <p:nvPr/>
        </p:nvPicPr>
        <p:blipFill rotWithShape="1">
          <a:blip r:embed="rId3">
            <a:alphaModFix/>
          </a:blip>
          <a:srcRect/>
          <a:stretch/>
        </p:blipFill>
        <p:spPr>
          <a:xfrm>
            <a:off x="3280514" y="6082931"/>
            <a:ext cx="3934374" cy="619211"/>
          </a:xfrm>
          <a:prstGeom prst="rect">
            <a:avLst/>
          </a:prstGeom>
          <a:noFill/>
          <a:ln>
            <a:noFill/>
          </a:ln>
        </p:spPr>
      </p:pic>
      <p:sp>
        <p:nvSpPr>
          <p:cNvPr id="259" name="Shape 259"/>
          <p:cNvSpPr txBox="1"/>
          <p:nvPr/>
        </p:nvSpPr>
        <p:spPr>
          <a:xfrm>
            <a:off x="1562093" y="4878197"/>
            <a:ext cx="6743532" cy="1354217"/>
          </a:xfrm>
          <a:prstGeom prst="rect">
            <a:avLst/>
          </a:prstGeom>
          <a:noFill/>
          <a:ln>
            <a:noFill/>
          </a:ln>
        </p:spPr>
        <p:txBody>
          <a:bodyPr wrap="square" lIns="91425" tIns="45700" rIns="91425" bIns="45700" anchor="t" anchorCtr="0">
            <a:noAutofit/>
          </a:bodyPr>
          <a:lstStyle/>
          <a:p>
            <a:pPr marL="0" marR="0" lvl="1" indent="0" algn="ctr" rtl="0">
              <a:spcBef>
                <a:spcPts val="0"/>
              </a:spcBef>
              <a:buSzPct val="25000"/>
              <a:buNone/>
            </a:pPr>
            <a:r>
              <a:rPr lang="en-US" sz="1600" b="0" i="0" u="none" strike="noStrike" cap="none">
                <a:solidFill>
                  <a:schemeClr val="dk1"/>
                </a:solidFill>
                <a:latin typeface="Trebuchet MS"/>
                <a:ea typeface="Trebuchet MS"/>
                <a:cs typeface="Trebuchet MS"/>
                <a:sym typeface="Trebuchet MS"/>
              </a:rPr>
              <a:t>Once the type of IEP is chosen, the </a:t>
            </a:r>
            <a:r>
              <a:rPr lang="en-US" sz="1600" b="1" i="0" u="none" strike="noStrike" cap="none">
                <a:solidFill>
                  <a:schemeClr val="dk1"/>
                </a:solidFill>
                <a:latin typeface="Trebuchet MS"/>
                <a:ea typeface="Trebuchet MS"/>
                <a:cs typeface="Trebuchet MS"/>
                <a:sym typeface="Trebuchet MS"/>
              </a:rPr>
              <a:t>Table of Contents </a:t>
            </a:r>
            <a:r>
              <a:rPr lang="en-US" sz="1600" b="0" i="0" u="none" strike="noStrike" cap="none">
                <a:solidFill>
                  <a:schemeClr val="dk1"/>
                </a:solidFill>
                <a:latin typeface="Trebuchet MS"/>
                <a:ea typeface="Trebuchet MS"/>
                <a:cs typeface="Trebuchet MS"/>
                <a:sym typeface="Trebuchet MS"/>
              </a:rPr>
              <a:t>will be displayed.  From here, the user can select the element of the IEP that needs to be developed or reviewed.</a:t>
            </a:r>
            <a:br>
              <a:rPr lang="en-US" sz="1600" b="0" i="0" u="none" strike="noStrike" cap="none">
                <a:solidFill>
                  <a:schemeClr val="dk1"/>
                </a:solidFill>
                <a:latin typeface="Trebuchet MS"/>
                <a:ea typeface="Trebuchet MS"/>
                <a:cs typeface="Trebuchet MS"/>
                <a:sym typeface="Trebuchet MS"/>
              </a:rPr>
            </a:br>
            <a:endParaRPr lang="en-US" sz="1600" b="0" i="0" u="none" strike="noStrike" cap="none">
              <a:solidFill>
                <a:schemeClr val="dk1"/>
              </a:solidFill>
              <a:latin typeface="Trebuchet MS"/>
              <a:ea typeface="Trebuchet MS"/>
              <a:cs typeface="Trebuchet MS"/>
              <a:sym typeface="Trebuchet MS"/>
            </a:endParaRPr>
          </a:p>
          <a:p>
            <a:pPr marL="0" marR="0" lvl="0" indent="0" algn="l" rtl="0">
              <a:spcBef>
                <a:spcPts val="0"/>
              </a:spcBef>
              <a:buSzPct val="25000"/>
              <a:buNone/>
            </a:pPr>
            <a:endParaRPr sz="1800">
              <a:solidFill>
                <a:schemeClr val="dk1"/>
              </a:solidFill>
              <a:latin typeface="Trebuchet MS"/>
              <a:ea typeface="Trebuchet MS"/>
              <a:cs typeface="Trebuchet MS"/>
              <a:sym typeface="Trebuchet MS"/>
            </a:endParaRPr>
          </a:p>
        </p:txBody>
      </p:sp>
      <p:pic>
        <p:nvPicPr>
          <p:cNvPr id="260" name="Shape 260" descr="Screen Clipping"/>
          <p:cNvPicPr preferRelativeResize="0"/>
          <p:nvPr/>
        </p:nvPicPr>
        <p:blipFill rotWithShape="1">
          <a:blip r:embed="rId4">
            <a:alphaModFix/>
          </a:blip>
          <a:srcRect/>
          <a:stretch/>
        </p:blipFill>
        <p:spPr>
          <a:xfrm>
            <a:off x="1002535" y="1317416"/>
            <a:ext cx="8020094" cy="3175877"/>
          </a:xfrm>
          <a:prstGeom prst="rect">
            <a:avLst/>
          </a:prstGeom>
          <a:noFill/>
          <a:ln>
            <a:noFill/>
          </a:ln>
        </p:spPr>
      </p:pic>
      <p:sp>
        <p:nvSpPr>
          <p:cNvPr id="261" name="Shape 261"/>
          <p:cNvSpPr/>
          <p:nvPr/>
        </p:nvSpPr>
        <p:spPr>
          <a:xfrm>
            <a:off x="3072318" y="2803331"/>
            <a:ext cx="1389513" cy="1605138"/>
          </a:xfrm>
          <a:prstGeom prst="rect">
            <a:avLst/>
          </a:prstGeom>
          <a:noFill/>
          <a:ln w="381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350">
              <a:solidFill>
                <a:schemeClr val="lt1"/>
              </a:solidFill>
              <a:latin typeface="Trebuchet MS"/>
              <a:ea typeface="Trebuchet MS"/>
              <a:cs typeface="Trebuchet MS"/>
              <a:sym typeface="Trebuchet MS"/>
            </a:endParaRPr>
          </a:p>
        </p:txBody>
      </p:sp>
      <p:sp>
        <p:nvSpPr>
          <p:cNvPr id="262" name="Shape 262"/>
          <p:cNvSpPr/>
          <p:nvPr/>
        </p:nvSpPr>
        <p:spPr>
          <a:xfrm>
            <a:off x="3072317" y="1632979"/>
            <a:ext cx="5950311" cy="394344"/>
          </a:xfrm>
          <a:prstGeom prst="rect">
            <a:avLst/>
          </a:prstGeom>
          <a:noFill/>
          <a:ln w="381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05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677334" y="609600"/>
            <a:ext cx="8596668" cy="13208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dk1"/>
              </a:buClr>
              <a:buSzPct val="25000"/>
              <a:buFont typeface="Trebuchet MS"/>
              <a:buNone/>
            </a:pPr>
            <a:r>
              <a:rPr lang="en-US" sz="3600" b="0" i="0" u="none" strike="noStrike" cap="none">
                <a:solidFill>
                  <a:schemeClr val="dk1"/>
                </a:solidFill>
                <a:latin typeface="Trebuchet MS"/>
                <a:ea typeface="Trebuchet MS"/>
                <a:cs typeface="Trebuchet MS"/>
                <a:sym typeface="Trebuchet MS"/>
              </a:rPr>
              <a:t>Resources and Supports Available</a:t>
            </a:r>
          </a:p>
        </p:txBody>
      </p:sp>
      <p:pic>
        <p:nvPicPr>
          <p:cNvPr id="268" name="Shape 268" descr="Screen Clipping"/>
          <p:cNvPicPr preferRelativeResize="0"/>
          <p:nvPr/>
        </p:nvPicPr>
        <p:blipFill rotWithShape="1">
          <a:blip r:embed="rId3">
            <a:alphaModFix/>
          </a:blip>
          <a:srcRect/>
          <a:stretch/>
        </p:blipFill>
        <p:spPr>
          <a:xfrm>
            <a:off x="490931" y="1715910"/>
            <a:ext cx="4112010" cy="1614312"/>
          </a:xfrm>
          <a:prstGeom prst="rect">
            <a:avLst/>
          </a:prstGeom>
          <a:noFill/>
          <a:ln>
            <a:noFill/>
          </a:ln>
        </p:spPr>
      </p:pic>
      <p:sp>
        <p:nvSpPr>
          <p:cNvPr id="269" name="Shape 269"/>
          <p:cNvSpPr txBox="1"/>
          <p:nvPr/>
        </p:nvSpPr>
        <p:spPr>
          <a:xfrm>
            <a:off x="1524000" y="3330222"/>
            <a:ext cx="1693333"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a:solidFill>
                  <a:srgbClr val="FF0000"/>
                </a:solidFill>
                <a:latin typeface="Trebuchet MS"/>
                <a:ea typeface="Trebuchet MS"/>
                <a:cs typeface="Trebuchet MS"/>
                <a:sym typeface="Trebuchet MS"/>
              </a:rPr>
              <a:t>User Guide</a:t>
            </a:r>
          </a:p>
        </p:txBody>
      </p:sp>
      <p:pic>
        <p:nvPicPr>
          <p:cNvPr id="270" name="Shape 270" descr="Screen Clipping"/>
          <p:cNvPicPr preferRelativeResize="0"/>
          <p:nvPr/>
        </p:nvPicPr>
        <p:blipFill rotWithShape="1">
          <a:blip r:embed="rId4">
            <a:alphaModFix/>
          </a:blip>
          <a:srcRect/>
          <a:stretch/>
        </p:blipFill>
        <p:spPr>
          <a:xfrm>
            <a:off x="490932" y="4018610"/>
            <a:ext cx="4367508" cy="2161531"/>
          </a:xfrm>
          <a:prstGeom prst="rect">
            <a:avLst/>
          </a:prstGeom>
          <a:noFill/>
          <a:ln>
            <a:noFill/>
          </a:ln>
        </p:spPr>
      </p:pic>
      <p:sp>
        <p:nvSpPr>
          <p:cNvPr id="271" name="Shape 271"/>
          <p:cNvSpPr txBox="1"/>
          <p:nvPr/>
        </p:nvSpPr>
        <p:spPr>
          <a:xfrm>
            <a:off x="1828019" y="6180141"/>
            <a:ext cx="1693333"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FF0000"/>
                </a:solidFill>
                <a:latin typeface="Trebuchet MS"/>
                <a:ea typeface="Trebuchet MS"/>
                <a:cs typeface="Trebuchet MS"/>
                <a:sym typeface="Trebuchet MS"/>
              </a:rPr>
              <a:t>Process Guide</a:t>
            </a:r>
          </a:p>
        </p:txBody>
      </p:sp>
      <p:sp>
        <p:nvSpPr>
          <p:cNvPr id="272" name="Shape 272"/>
          <p:cNvSpPr txBox="1"/>
          <p:nvPr/>
        </p:nvSpPr>
        <p:spPr>
          <a:xfrm>
            <a:off x="6391619" y="6180141"/>
            <a:ext cx="2631195"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FF0000"/>
                </a:solidFill>
                <a:latin typeface="Trebuchet MS"/>
                <a:ea typeface="Trebuchet MS"/>
                <a:cs typeface="Trebuchet MS"/>
                <a:sym typeface="Trebuchet MS"/>
              </a:rPr>
              <a:t>Instructional Series </a:t>
            </a:r>
          </a:p>
        </p:txBody>
      </p:sp>
      <p:sp>
        <p:nvSpPr>
          <p:cNvPr id="273" name="Shape 273"/>
          <p:cNvSpPr txBox="1"/>
          <p:nvPr/>
        </p:nvSpPr>
        <p:spPr>
          <a:xfrm>
            <a:off x="6797407" y="3330222"/>
            <a:ext cx="1693333"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a:solidFill>
                  <a:srgbClr val="FF0000"/>
                </a:solidFill>
                <a:latin typeface="Trebuchet MS"/>
                <a:ea typeface="Trebuchet MS"/>
                <a:cs typeface="Trebuchet MS"/>
                <a:sym typeface="Trebuchet MS"/>
              </a:rPr>
              <a:t>Wizards</a:t>
            </a:r>
          </a:p>
        </p:txBody>
      </p:sp>
      <p:pic>
        <p:nvPicPr>
          <p:cNvPr id="274" name="Shape 274" descr="Screen Clipping"/>
          <p:cNvPicPr preferRelativeResize="0"/>
          <p:nvPr/>
        </p:nvPicPr>
        <p:blipFill rotWithShape="1">
          <a:blip r:embed="rId5">
            <a:alphaModFix/>
          </a:blip>
          <a:srcRect/>
          <a:stretch/>
        </p:blipFill>
        <p:spPr>
          <a:xfrm>
            <a:off x="5604949" y="4018610"/>
            <a:ext cx="3792439" cy="2062766"/>
          </a:xfrm>
          <a:prstGeom prst="rect">
            <a:avLst/>
          </a:prstGeom>
          <a:noFill/>
          <a:ln>
            <a:noFill/>
          </a:ln>
        </p:spPr>
      </p:pic>
      <p:pic>
        <p:nvPicPr>
          <p:cNvPr id="275" name="Shape 275" descr="Screen Clipping"/>
          <p:cNvPicPr preferRelativeResize="0"/>
          <p:nvPr/>
        </p:nvPicPr>
        <p:blipFill rotWithShape="1">
          <a:blip r:embed="rId6">
            <a:alphaModFix/>
          </a:blip>
          <a:srcRect/>
          <a:stretch/>
        </p:blipFill>
        <p:spPr>
          <a:xfrm>
            <a:off x="5412979" y="1510160"/>
            <a:ext cx="4176378" cy="18508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1524000" y="0"/>
            <a:ext cx="9144000" cy="6858000"/>
          </a:xfrm>
          <a:prstGeom prst="rect">
            <a:avLst/>
          </a:prstGeom>
          <a:noFill/>
          <a:ln>
            <a:noFill/>
          </a:ln>
        </p:spPr>
      </p:pic>
      <p:pic>
        <p:nvPicPr>
          <p:cNvPr id="157" name="Shape 157"/>
          <p:cNvPicPr preferRelativeResize="0"/>
          <p:nvPr/>
        </p:nvPicPr>
        <p:blipFill rotWithShape="1">
          <a:blip r:embed="rId4">
            <a:alphaModFix/>
          </a:blip>
          <a:srcRect/>
          <a:stretch/>
        </p:blipFill>
        <p:spPr>
          <a:xfrm>
            <a:off x="1185098" y="0"/>
            <a:ext cx="9143999" cy="6858000"/>
          </a:xfrm>
          <a:prstGeom prst="rect">
            <a:avLst/>
          </a:prstGeom>
          <a:noFill/>
          <a:ln>
            <a:noFill/>
          </a:ln>
        </p:spPr>
      </p:pic>
      <p:sp>
        <p:nvSpPr>
          <p:cNvPr id="158" name="Shape 158"/>
          <p:cNvSpPr txBox="1"/>
          <p:nvPr/>
        </p:nvSpPr>
        <p:spPr>
          <a:xfrm>
            <a:off x="1051631" y="498783"/>
            <a:ext cx="8741229"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Arial"/>
                <a:ea typeface="Arial"/>
                <a:cs typeface="Arial"/>
                <a:sym typeface="Arial"/>
              </a:rPr>
              <a:t>Structure of Maryland Online IEP</a:t>
            </a:r>
          </a:p>
        </p:txBody>
      </p:sp>
      <p:sp>
        <p:nvSpPr>
          <p:cNvPr id="159" name="Shape 159"/>
          <p:cNvSpPr txBox="1"/>
          <p:nvPr/>
        </p:nvSpPr>
        <p:spPr>
          <a:xfrm>
            <a:off x="1653750" y="2044005"/>
            <a:ext cx="1526879" cy="138499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500" b="1" i="0" u="none" strike="noStrike" cap="none">
                <a:solidFill>
                  <a:schemeClr val="lt1"/>
                </a:solidFill>
                <a:latin typeface="Arial"/>
                <a:ea typeface="Arial"/>
                <a:cs typeface="Arial"/>
                <a:sym typeface="Arial"/>
              </a:rPr>
              <a:t>Administrative and Case Manager Resources</a:t>
            </a:r>
          </a:p>
          <a:p>
            <a:pPr marL="0" marR="0" lvl="0" indent="0" algn="ctr" rtl="0">
              <a:spcBef>
                <a:spcPts val="0"/>
              </a:spcBef>
              <a:buSzPct val="25000"/>
              <a:buNone/>
            </a:pPr>
            <a:endParaRPr sz="2400" b="0" i="0" u="none" strike="noStrike" cap="none">
              <a:solidFill>
                <a:schemeClr val="lt1"/>
              </a:solidFill>
              <a:latin typeface="Arial"/>
              <a:ea typeface="Arial"/>
              <a:cs typeface="Arial"/>
              <a:sym typeface="Arial"/>
            </a:endParaRPr>
          </a:p>
        </p:txBody>
      </p:sp>
      <p:sp>
        <p:nvSpPr>
          <p:cNvPr id="160" name="Shape 160"/>
          <p:cNvSpPr txBox="1"/>
          <p:nvPr/>
        </p:nvSpPr>
        <p:spPr>
          <a:xfrm>
            <a:off x="1556660" y="3736289"/>
            <a:ext cx="1526879" cy="115416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500" b="1" i="0" u="none" strike="noStrike" cap="none">
                <a:solidFill>
                  <a:schemeClr val="lt1"/>
                </a:solidFill>
                <a:latin typeface="Arial"/>
                <a:ea typeface="Arial"/>
                <a:cs typeface="Arial"/>
                <a:sym typeface="Arial"/>
              </a:rPr>
              <a:t>Analyzing Data in Active IEPs</a:t>
            </a:r>
          </a:p>
          <a:p>
            <a:pPr marL="0" marR="0" lvl="0" indent="0" algn="ctr" rtl="0">
              <a:spcBef>
                <a:spcPts val="0"/>
              </a:spcBef>
              <a:buSzPct val="25000"/>
              <a:buNone/>
            </a:pPr>
            <a:endParaRPr sz="2400" b="0" i="0" u="none" strike="noStrike" cap="none">
              <a:solidFill>
                <a:schemeClr val="lt1"/>
              </a:solidFill>
              <a:latin typeface="Arial"/>
              <a:ea typeface="Arial"/>
              <a:cs typeface="Arial"/>
              <a:sym typeface="Arial"/>
            </a:endParaRPr>
          </a:p>
        </p:txBody>
      </p:sp>
      <p:sp>
        <p:nvSpPr>
          <p:cNvPr id="161" name="Shape 161"/>
          <p:cNvSpPr txBox="1"/>
          <p:nvPr/>
        </p:nvSpPr>
        <p:spPr>
          <a:xfrm>
            <a:off x="5212817" y="4607390"/>
            <a:ext cx="2211241" cy="73866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Student Compass</a:t>
            </a:r>
          </a:p>
          <a:p>
            <a:pPr marL="0" marR="0" lvl="0" indent="0" algn="ctr" rtl="0">
              <a:spcBef>
                <a:spcPts val="0"/>
              </a:spcBef>
              <a:buSzPct val="25000"/>
              <a:buNone/>
            </a:pPr>
            <a:endParaRPr sz="2400" b="0" i="0" u="none" strike="noStrike" cap="none">
              <a:solidFill>
                <a:schemeClr val="lt1"/>
              </a:solidFill>
              <a:latin typeface="Arial"/>
              <a:ea typeface="Arial"/>
              <a:cs typeface="Arial"/>
              <a:sym typeface="Arial"/>
            </a:endParaRPr>
          </a:p>
        </p:txBody>
      </p:sp>
      <p:sp>
        <p:nvSpPr>
          <p:cNvPr id="162" name="Shape 162"/>
          <p:cNvSpPr txBox="1"/>
          <p:nvPr/>
        </p:nvSpPr>
        <p:spPr>
          <a:xfrm>
            <a:off x="4543621" y="3010186"/>
            <a:ext cx="2211241" cy="73866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IEP Module</a:t>
            </a:r>
          </a:p>
          <a:p>
            <a:pPr marL="0" marR="0" lvl="0" indent="0" algn="ctr" rtl="0">
              <a:spcBef>
                <a:spcPts val="0"/>
              </a:spcBef>
              <a:buSzPct val="25000"/>
              <a:buNone/>
            </a:pPr>
            <a:endParaRPr sz="2400" b="0" i="0" u="none" strike="noStrike" cap="none">
              <a:solidFill>
                <a:schemeClr val="lt1"/>
              </a:solidFill>
              <a:latin typeface="Arial"/>
              <a:ea typeface="Arial"/>
              <a:cs typeface="Arial"/>
              <a:sym typeface="Arial"/>
            </a:endParaRPr>
          </a:p>
        </p:txBody>
      </p:sp>
      <p:sp>
        <p:nvSpPr>
          <p:cNvPr id="163" name="Shape 163"/>
          <p:cNvSpPr txBox="1"/>
          <p:nvPr/>
        </p:nvSpPr>
        <p:spPr>
          <a:xfrm>
            <a:off x="8424660" y="2044005"/>
            <a:ext cx="1608528"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200" b="1" i="0" u="none" strike="noStrike" cap="none">
                <a:solidFill>
                  <a:schemeClr val="dk1"/>
                </a:solidFill>
                <a:latin typeface="Arial"/>
                <a:ea typeface="Arial"/>
                <a:cs typeface="Arial"/>
                <a:sym typeface="Arial"/>
              </a:rPr>
              <a:t>Developing, Amending an IEP</a:t>
            </a:r>
          </a:p>
          <a:p>
            <a:pPr marL="0" marR="0" lvl="0" indent="0" algn="ctr" rtl="0">
              <a:spcBef>
                <a:spcPts val="0"/>
              </a:spcBef>
              <a:buSzPct val="25000"/>
              <a:buNone/>
            </a:pPr>
            <a:r>
              <a:rPr lang="en-US" sz="1200" b="1" i="0" u="none" strike="noStrike" cap="none">
                <a:solidFill>
                  <a:schemeClr val="dk1"/>
                </a:solidFill>
                <a:latin typeface="Arial"/>
                <a:ea typeface="Arial"/>
                <a:cs typeface="Arial"/>
                <a:sym typeface="Arial"/>
              </a:rPr>
              <a:t>Auditing an IEP</a:t>
            </a:r>
          </a:p>
          <a:p>
            <a:pPr marL="0" marR="0" lvl="0" indent="0" algn="ctr" rtl="0">
              <a:spcBef>
                <a:spcPts val="0"/>
              </a:spcBef>
              <a:buSzPct val="25000"/>
              <a:buNone/>
            </a:pPr>
            <a:r>
              <a:rPr lang="en-US" sz="1200" b="1" i="0" u="none" strike="noStrike" cap="none">
                <a:solidFill>
                  <a:schemeClr val="dk1"/>
                </a:solidFill>
                <a:latin typeface="Arial"/>
                <a:ea typeface="Arial"/>
                <a:cs typeface="Arial"/>
                <a:sym typeface="Arial"/>
              </a:rPr>
              <a:t>Closing &amp; Printing an IEP</a:t>
            </a:r>
          </a:p>
          <a:p>
            <a:pPr marL="0" marR="0" lvl="0" indent="0" algn="ctr" rtl="0">
              <a:spcBef>
                <a:spcPts val="0"/>
              </a:spcBef>
              <a:buSzPct val="25000"/>
              <a:buNone/>
            </a:pP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718733" y="4580418"/>
            <a:ext cx="6533003" cy="92333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 The Student Compass is the module displayed upon logging into the system that has all the supporting information surrounding the IEP.</a:t>
            </a:r>
          </a:p>
        </p:txBody>
      </p:sp>
      <p:sp>
        <p:nvSpPr>
          <p:cNvPr id="169" name="Shape 169"/>
          <p:cNvSpPr txBox="1">
            <a:spLocks noGrp="1"/>
          </p:cNvSpPr>
          <p:nvPr>
            <p:ph type="title"/>
          </p:nvPr>
        </p:nvSpPr>
        <p:spPr>
          <a:xfrm>
            <a:off x="600216" y="303834"/>
            <a:ext cx="8596668" cy="13208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dk1"/>
              </a:buClr>
              <a:buSzPct val="25000"/>
              <a:buFont typeface="Trebuchet MS"/>
              <a:buNone/>
            </a:pPr>
            <a:r>
              <a:rPr lang="en-US" sz="3600" b="0" i="0" u="none" strike="noStrike" cap="none">
                <a:solidFill>
                  <a:schemeClr val="dk1"/>
                </a:solidFill>
                <a:latin typeface="Trebuchet MS"/>
                <a:ea typeface="Trebuchet MS"/>
                <a:cs typeface="Trebuchet MS"/>
                <a:sym typeface="Trebuchet MS"/>
              </a:rPr>
              <a:t>Student Compass</a:t>
            </a:r>
          </a:p>
        </p:txBody>
      </p:sp>
      <p:pic>
        <p:nvPicPr>
          <p:cNvPr id="170" name="Shape 170"/>
          <p:cNvPicPr preferRelativeResize="0"/>
          <p:nvPr/>
        </p:nvPicPr>
        <p:blipFill rotWithShape="1">
          <a:blip r:embed="rId3">
            <a:alphaModFix/>
          </a:blip>
          <a:srcRect/>
          <a:stretch/>
        </p:blipFill>
        <p:spPr>
          <a:xfrm>
            <a:off x="3280514" y="6082931"/>
            <a:ext cx="3934374" cy="619211"/>
          </a:xfrm>
          <a:prstGeom prst="rect">
            <a:avLst/>
          </a:prstGeom>
          <a:noFill/>
          <a:ln>
            <a:noFill/>
          </a:ln>
        </p:spPr>
      </p:pic>
      <p:pic>
        <p:nvPicPr>
          <p:cNvPr id="171" name="Shape 171" descr="Screen Clipping"/>
          <p:cNvPicPr preferRelativeResize="0"/>
          <p:nvPr/>
        </p:nvPicPr>
        <p:blipFill rotWithShape="1">
          <a:blip r:embed="rId4">
            <a:alphaModFix/>
          </a:blip>
          <a:srcRect/>
          <a:stretch/>
        </p:blipFill>
        <p:spPr>
          <a:xfrm>
            <a:off x="1383112" y="1107454"/>
            <a:ext cx="7364281" cy="3205339"/>
          </a:xfrm>
          <a:prstGeom prst="rect">
            <a:avLst/>
          </a:prstGeom>
          <a:noFill/>
          <a:ln>
            <a:noFill/>
          </a:ln>
        </p:spPr>
      </p:pic>
      <p:sp>
        <p:nvSpPr>
          <p:cNvPr id="172" name="Shape 172"/>
          <p:cNvSpPr/>
          <p:nvPr/>
        </p:nvSpPr>
        <p:spPr>
          <a:xfrm>
            <a:off x="1200839" y="716096"/>
            <a:ext cx="1729648" cy="1123721"/>
          </a:xfrm>
          <a:prstGeom prst="ellipse">
            <a:avLst/>
          </a:prstGeom>
          <a:noFill/>
          <a:ln w="19050" cap="rnd" cmpd="sng">
            <a:solidFill>
              <a:srgbClr val="0070C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77334" y="609600"/>
            <a:ext cx="8596668" cy="1320800"/>
          </a:xfrm>
          <a:prstGeom prst="rect">
            <a:avLst/>
          </a:prstGeom>
          <a:noFill/>
          <a:ln>
            <a:noFill/>
          </a:ln>
        </p:spPr>
        <p:txBody>
          <a:bodyPr wrap="square" lIns="91425" tIns="45700" rIns="91425" bIns="45700" anchor="t" anchorCtr="0">
            <a:noAutofit/>
          </a:bodyPr>
          <a:lstStyle/>
          <a:p>
            <a:pPr marL="0" marR="0" lvl="0" indent="0" algn="ctr" rtl="0">
              <a:spcBef>
                <a:spcPts val="0"/>
              </a:spcBef>
              <a:buClr>
                <a:schemeClr val="dk1"/>
              </a:buClr>
              <a:buSzPct val="25000"/>
              <a:buFont typeface="Trebuchet MS"/>
              <a:buNone/>
            </a:pPr>
            <a:r>
              <a:rPr lang="en-US" sz="3600" b="0" i="0" u="none" strike="noStrike" cap="none">
                <a:solidFill>
                  <a:schemeClr val="dk1"/>
                </a:solidFill>
                <a:latin typeface="Trebuchet MS"/>
                <a:ea typeface="Trebuchet MS"/>
                <a:cs typeface="Trebuchet MS"/>
                <a:sym typeface="Trebuchet MS"/>
              </a:rPr>
              <a:t>IEP Module</a:t>
            </a:r>
          </a:p>
        </p:txBody>
      </p:sp>
      <p:sp>
        <p:nvSpPr>
          <p:cNvPr id="178" name="Shape 178"/>
          <p:cNvSpPr txBox="1"/>
          <p:nvPr/>
        </p:nvSpPr>
        <p:spPr>
          <a:xfrm>
            <a:off x="1828759" y="4850684"/>
            <a:ext cx="6852490" cy="64633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The </a:t>
            </a:r>
            <a:r>
              <a:rPr lang="en-US" sz="1800" b="1" i="0" u="none" strike="noStrike" cap="none">
                <a:solidFill>
                  <a:schemeClr val="dk1"/>
                </a:solidFill>
                <a:latin typeface="Trebuchet MS"/>
                <a:ea typeface="Trebuchet MS"/>
                <a:cs typeface="Trebuchet MS"/>
                <a:sym typeface="Trebuchet MS"/>
              </a:rPr>
              <a:t>IEP Module</a:t>
            </a:r>
            <a:r>
              <a:rPr lang="en-US" sz="1800" b="0" i="0" u="none" strike="noStrike" cap="none">
                <a:solidFill>
                  <a:schemeClr val="dk1"/>
                </a:solidFill>
                <a:latin typeface="Trebuchet MS"/>
                <a:ea typeface="Trebuchet MS"/>
                <a:cs typeface="Trebuchet MS"/>
                <a:sym typeface="Trebuchet MS"/>
              </a:rPr>
              <a:t> is the module to begin an IEP, to continue to develop, and/or to review a prior IEP associated with the case. </a:t>
            </a:r>
          </a:p>
        </p:txBody>
      </p:sp>
      <p:pic>
        <p:nvPicPr>
          <p:cNvPr id="179" name="Shape 179"/>
          <p:cNvPicPr preferRelativeResize="0"/>
          <p:nvPr/>
        </p:nvPicPr>
        <p:blipFill rotWithShape="1">
          <a:blip r:embed="rId3">
            <a:alphaModFix/>
          </a:blip>
          <a:srcRect/>
          <a:stretch/>
        </p:blipFill>
        <p:spPr>
          <a:xfrm>
            <a:off x="3280514" y="6082931"/>
            <a:ext cx="3934374" cy="619211"/>
          </a:xfrm>
          <a:prstGeom prst="rect">
            <a:avLst/>
          </a:prstGeom>
          <a:noFill/>
          <a:ln>
            <a:noFill/>
          </a:ln>
        </p:spPr>
      </p:pic>
      <p:pic>
        <p:nvPicPr>
          <p:cNvPr id="180" name="Shape 180" descr="Screen Clipping"/>
          <p:cNvPicPr preferRelativeResize="0"/>
          <p:nvPr/>
        </p:nvPicPr>
        <p:blipFill rotWithShape="1">
          <a:blip r:embed="rId4">
            <a:alphaModFix/>
          </a:blip>
          <a:srcRect/>
          <a:stretch/>
        </p:blipFill>
        <p:spPr>
          <a:xfrm>
            <a:off x="1672406" y="1504009"/>
            <a:ext cx="7008843" cy="2775432"/>
          </a:xfrm>
          <a:prstGeom prst="rect">
            <a:avLst/>
          </a:prstGeom>
          <a:noFill/>
          <a:ln>
            <a:noFill/>
          </a:ln>
        </p:spPr>
      </p:pic>
      <p:sp>
        <p:nvSpPr>
          <p:cNvPr id="181" name="Shape 181"/>
          <p:cNvSpPr/>
          <p:nvPr/>
        </p:nvSpPr>
        <p:spPr>
          <a:xfrm>
            <a:off x="3139807" y="1660261"/>
            <a:ext cx="1817783" cy="2619180"/>
          </a:xfrm>
          <a:prstGeom prst="ellipse">
            <a:avLst/>
          </a:prstGeom>
          <a:noFill/>
          <a:ln w="19050" cap="rnd" cmpd="sng">
            <a:solidFill>
              <a:srgbClr val="0070C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Trebuchet MS"/>
              <a:ea typeface="Trebuchet MS"/>
              <a:cs typeface="Trebuchet MS"/>
              <a:sym typeface="Trebuchet MS"/>
            </a:endParaRPr>
          </a:p>
        </p:txBody>
      </p:sp>
      <p:sp>
        <p:nvSpPr>
          <p:cNvPr id="182" name="Shape 182"/>
          <p:cNvSpPr/>
          <p:nvPr/>
        </p:nvSpPr>
        <p:spPr>
          <a:xfrm>
            <a:off x="3606024" y="1795287"/>
            <a:ext cx="4693275" cy="270225"/>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a:stretch/>
        </p:blipFill>
        <p:spPr>
          <a:xfrm>
            <a:off x="686718" y="0"/>
            <a:ext cx="9144000" cy="6858000"/>
          </a:xfrm>
          <a:prstGeom prst="rect">
            <a:avLst/>
          </a:prstGeom>
          <a:noFill/>
          <a:ln>
            <a:noFill/>
          </a:ln>
        </p:spPr>
      </p:pic>
      <p:sp>
        <p:nvSpPr>
          <p:cNvPr id="188" name="Shape 188"/>
          <p:cNvSpPr txBox="1">
            <a:spLocks noGrp="1"/>
          </p:cNvSpPr>
          <p:nvPr>
            <p:ph type="title"/>
          </p:nvPr>
        </p:nvSpPr>
        <p:spPr>
          <a:xfrm>
            <a:off x="2431032" y="623987"/>
            <a:ext cx="6447600" cy="990675"/>
          </a:xfrm>
          <a:prstGeom prst="rect">
            <a:avLst/>
          </a:prstGeom>
          <a:noFill/>
          <a:ln>
            <a:noFill/>
          </a:ln>
        </p:spPr>
        <p:txBody>
          <a:bodyPr wrap="square" lIns="68550" tIns="68550" rIns="68550" bIns="68550" anchor="t" anchorCtr="0">
            <a:noAutofit/>
          </a:bodyPr>
          <a:lstStyle/>
          <a:p>
            <a:pPr marL="0" marR="0" lvl="0" indent="0" algn="l" rtl="0">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Data Structure Within MOIEP</a:t>
            </a:r>
          </a:p>
        </p:txBody>
      </p:sp>
      <p:sp>
        <p:nvSpPr>
          <p:cNvPr id="189" name="Shape 189"/>
          <p:cNvSpPr txBox="1"/>
          <p:nvPr/>
        </p:nvSpPr>
        <p:spPr>
          <a:xfrm>
            <a:off x="2431032" y="2087710"/>
            <a:ext cx="1504473" cy="70788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a:solidFill>
                  <a:schemeClr val="dk1"/>
                </a:solidFill>
                <a:latin typeface="Arial"/>
                <a:ea typeface="Arial"/>
                <a:cs typeface="Arial"/>
                <a:sym typeface="Arial"/>
              </a:rPr>
              <a:t>Caseload Level</a:t>
            </a:r>
          </a:p>
        </p:txBody>
      </p:sp>
      <p:sp>
        <p:nvSpPr>
          <p:cNvPr id="190" name="Shape 190"/>
          <p:cNvSpPr txBox="1"/>
          <p:nvPr/>
        </p:nvSpPr>
        <p:spPr>
          <a:xfrm>
            <a:off x="2323596" y="4552710"/>
            <a:ext cx="1719343" cy="70788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000" b="1">
                <a:solidFill>
                  <a:schemeClr val="dk1"/>
                </a:solidFill>
                <a:latin typeface="Arial"/>
                <a:ea typeface="Arial"/>
                <a:cs typeface="Arial"/>
                <a:sym typeface="Arial"/>
              </a:rPr>
              <a:t>Student Level</a:t>
            </a:r>
          </a:p>
        </p:txBody>
      </p:sp>
      <p:sp>
        <p:nvSpPr>
          <p:cNvPr id="191" name="Shape 191"/>
          <p:cNvSpPr txBox="1"/>
          <p:nvPr/>
        </p:nvSpPr>
        <p:spPr>
          <a:xfrm>
            <a:off x="4141393" y="1779933"/>
            <a:ext cx="3802633" cy="1323439"/>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a:solidFill>
                  <a:schemeClr val="dk1"/>
                </a:solidFill>
                <a:latin typeface="Arial"/>
                <a:ea typeface="Arial"/>
                <a:cs typeface="Arial"/>
                <a:sym typeface="Arial"/>
              </a:rPr>
              <a:t>Information and data available for all students on caseload</a:t>
            </a:r>
          </a:p>
          <a:p>
            <a:pPr marL="285750" marR="0" lvl="0" indent="-285750" algn="l" rtl="0">
              <a:spcBef>
                <a:spcPts val="0"/>
              </a:spcBef>
              <a:buClr>
                <a:schemeClr val="dk1"/>
              </a:buClr>
              <a:buSzPct val="100000"/>
              <a:buFont typeface="Arial"/>
              <a:buChar char="•"/>
            </a:pPr>
            <a:r>
              <a:rPr lang="en-US" sz="1600">
                <a:solidFill>
                  <a:schemeClr val="dk1"/>
                </a:solidFill>
                <a:latin typeface="Arial"/>
                <a:ea typeface="Arial"/>
                <a:cs typeface="Arial"/>
                <a:sym typeface="Arial"/>
              </a:rPr>
              <a:t>Case Matrix to search for a student</a:t>
            </a:r>
          </a:p>
          <a:p>
            <a:pPr marL="285750" marR="0" lvl="0" indent="-285750" algn="l" rtl="0">
              <a:spcBef>
                <a:spcPts val="0"/>
              </a:spcBef>
              <a:buClr>
                <a:schemeClr val="dk1"/>
              </a:buClr>
              <a:buSzPct val="100000"/>
              <a:buFont typeface="Arial"/>
              <a:buChar char="•"/>
            </a:pPr>
            <a:r>
              <a:rPr lang="en-US" sz="1600">
                <a:solidFill>
                  <a:schemeClr val="dk1"/>
                </a:solidFill>
                <a:latin typeface="Arial"/>
                <a:ea typeface="Arial"/>
                <a:cs typeface="Arial"/>
                <a:sym typeface="Arial"/>
              </a:rPr>
              <a:t>Case level progress monitoring and notifications</a:t>
            </a:r>
          </a:p>
        </p:txBody>
      </p:sp>
      <p:sp>
        <p:nvSpPr>
          <p:cNvPr id="192" name="Shape 192"/>
          <p:cNvSpPr txBox="1"/>
          <p:nvPr/>
        </p:nvSpPr>
        <p:spPr>
          <a:xfrm>
            <a:off x="4042939" y="3875601"/>
            <a:ext cx="3812088" cy="1938992"/>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500">
                <a:solidFill>
                  <a:schemeClr val="dk1"/>
                </a:solidFill>
                <a:latin typeface="Arial"/>
                <a:ea typeface="Arial"/>
                <a:cs typeface="Arial"/>
                <a:sym typeface="Arial"/>
              </a:rPr>
              <a:t>Create an IEP, Amendment, Next IEP Service Plan or Eligibility 3, 4, or 6 Status Report</a:t>
            </a:r>
          </a:p>
          <a:p>
            <a:pPr marL="285750" marR="0" lvl="0" indent="-285750" algn="l" rtl="0">
              <a:spcBef>
                <a:spcPts val="0"/>
              </a:spcBef>
              <a:buClr>
                <a:schemeClr val="dk1"/>
              </a:buClr>
              <a:buSzPct val="100000"/>
              <a:buFont typeface="Arial"/>
              <a:buChar char="•"/>
            </a:pPr>
            <a:r>
              <a:rPr lang="en-US" sz="1500">
                <a:solidFill>
                  <a:schemeClr val="dk1"/>
                </a:solidFill>
                <a:latin typeface="Arial"/>
                <a:ea typeface="Arial"/>
                <a:cs typeface="Arial"/>
                <a:sym typeface="Arial"/>
              </a:rPr>
              <a:t>Close &amp; Print IEP</a:t>
            </a:r>
          </a:p>
          <a:p>
            <a:pPr marL="285750" marR="0" lvl="0" indent="-285750" algn="l" rtl="0">
              <a:spcBef>
                <a:spcPts val="0"/>
              </a:spcBef>
              <a:buClr>
                <a:schemeClr val="dk1"/>
              </a:buClr>
              <a:buSzPct val="100000"/>
              <a:buFont typeface="Arial"/>
              <a:buChar char="•"/>
            </a:pPr>
            <a:r>
              <a:rPr lang="en-US" sz="1500">
                <a:solidFill>
                  <a:schemeClr val="dk1"/>
                </a:solidFill>
                <a:latin typeface="Arial"/>
                <a:ea typeface="Arial"/>
                <a:cs typeface="Arial"/>
                <a:sym typeface="Arial"/>
              </a:rPr>
              <a:t>Forms &amp; Logs</a:t>
            </a:r>
          </a:p>
          <a:p>
            <a:pPr marL="285750" marR="0" lvl="0" indent="-285750" algn="l" rtl="0">
              <a:spcBef>
                <a:spcPts val="0"/>
              </a:spcBef>
              <a:buClr>
                <a:schemeClr val="dk1"/>
              </a:buClr>
              <a:buSzPct val="100000"/>
              <a:buFont typeface="Arial"/>
              <a:buChar char="•"/>
            </a:pPr>
            <a:r>
              <a:rPr lang="en-US" sz="1500">
                <a:solidFill>
                  <a:schemeClr val="dk1"/>
                </a:solidFill>
                <a:latin typeface="Arial"/>
                <a:ea typeface="Arial"/>
                <a:cs typeface="Arial"/>
                <a:sym typeface="Arial"/>
              </a:rPr>
              <a:t>Individual Student level data and information</a:t>
            </a:r>
          </a:p>
          <a:p>
            <a:pPr marL="285750" marR="0" lvl="0" indent="-285750" algn="l" rtl="0">
              <a:spcBef>
                <a:spcPts val="0"/>
              </a:spcBef>
              <a:buClr>
                <a:schemeClr val="dk1"/>
              </a:buClr>
              <a:buSzPct val="100000"/>
              <a:buFont typeface="Arial"/>
              <a:buChar char="•"/>
            </a:pPr>
            <a:r>
              <a:rPr lang="en-US" sz="1500">
                <a:solidFill>
                  <a:schemeClr val="dk1"/>
                </a:solidFill>
                <a:latin typeface="Arial"/>
                <a:ea typeface="Arial"/>
                <a:cs typeface="Arial"/>
                <a:sym typeface="Arial"/>
              </a:rPr>
              <a:t>IEP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a:stretch/>
        </p:blipFill>
        <p:spPr>
          <a:xfrm>
            <a:off x="548835" y="77118"/>
            <a:ext cx="9144000" cy="6858000"/>
          </a:xfrm>
          <a:prstGeom prst="rect">
            <a:avLst/>
          </a:prstGeom>
          <a:noFill/>
          <a:ln>
            <a:noFill/>
          </a:ln>
        </p:spPr>
      </p:pic>
      <p:sp>
        <p:nvSpPr>
          <p:cNvPr id="198" name="Shape 198"/>
          <p:cNvSpPr txBox="1">
            <a:spLocks noGrp="1"/>
          </p:cNvSpPr>
          <p:nvPr>
            <p:ph type="title"/>
          </p:nvPr>
        </p:nvSpPr>
        <p:spPr>
          <a:xfrm>
            <a:off x="1053064" y="562729"/>
            <a:ext cx="7614015" cy="990675"/>
          </a:xfrm>
          <a:prstGeom prst="rect">
            <a:avLst/>
          </a:prstGeom>
          <a:noFill/>
          <a:ln>
            <a:noFill/>
          </a:ln>
        </p:spPr>
        <p:txBody>
          <a:bodyPr wrap="square" lIns="68550" tIns="68550" rIns="68550" bIns="68550" anchor="t" anchorCtr="0">
            <a:noAutofit/>
          </a:bodyPr>
          <a:lstStyle/>
          <a:p>
            <a:pPr marL="0" marR="0" lvl="0" indent="0" algn="ctr" rtl="0">
              <a:spcBef>
                <a:spcPts val="0"/>
              </a:spcBef>
              <a:spcAft>
                <a:spcPts val="0"/>
              </a:spcAft>
              <a:buClr>
                <a:schemeClr val="accent1"/>
              </a:buClr>
              <a:buSzPct val="25000"/>
              <a:buFont typeface="Arial"/>
              <a:buNone/>
            </a:pPr>
            <a:r>
              <a:rPr lang="en-US" sz="2400" b="0" i="0" u="none" strike="noStrike" cap="none">
                <a:solidFill>
                  <a:schemeClr val="accent1"/>
                </a:solidFill>
                <a:latin typeface="Arial"/>
                <a:ea typeface="Arial"/>
                <a:cs typeface="Arial"/>
                <a:sym typeface="Arial"/>
              </a:rPr>
              <a:t>Key Components of Student Compass </a:t>
            </a:r>
          </a:p>
          <a:p>
            <a:pPr marL="0" marR="0" lvl="0" indent="0" algn="l" rtl="0">
              <a:spcBef>
                <a:spcPts val="0"/>
              </a:spcBef>
              <a:buClr>
                <a:schemeClr val="accent1"/>
              </a:buClr>
              <a:buSzPct val="25000"/>
              <a:buFont typeface="Trebuchet MS"/>
              <a:buNone/>
            </a:pPr>
            <a:endParaRPr sz="2400" b="0" i="0" u="none" strike="noStrike" cap="none">
              <a:solidFill>
                <a:schemeClr val="accent1"/>
              </a:solidFill>
              <a:latin typeface="Arial"/>
              <a:ea typeface="Arial"/>
              <a:cs typeface="Arial"/>
              <a:sym typeface="Arial"/>
            </a:endParaRPr>
          </a:p>
        </p:txBody>
      </p:sp>
      <p:pic>
        <p:nvPicPr>
          <p:cNvPr id="199" name="Shape 199" descr="Screen Clipping"/>
          <p:cNvPicPr preferRelativeResize="0"/>
          <p:nvPr/>
        </p:nvPicPr>
        <p:blipFill rotWithShape="1">
          <a:blip r:embed="rId4">
            <a:alphaModFix/>
          </a:blip>
          <a:srcRect/>
          <a:stretch/>
        </p:blipFill>
        <p:spPr>
          <a:xfrm>
            <a:off x="1860345" y="1553404"/>
            <a:ext cx="7043535" cy="3423043"/>
          </a:xfrm>
          <a:prstGeom prst="rect">
            <a:avLst/>
          </a:prstGeom>
          <a:noFill/>
          <a:ln>
            <a:noFill/>
          </a:ln>
        </p:spPr>
      </p:pic>
      <p:sp>
        <p:nvSpPr>
          <p:cNvPr id="200" name="Shape 200"/>
          <p:cNvSpPr/>
          <p:nvPr/>
        </p:nvSpPr>
        <p:spPr>
          <a:xfrm>
            <a:off x="3690652" y="1890640"/>
            <a:ext cx="4976428" cy="286290"/>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1" name="Shape 201"/>
          <p:cNvSpPr/>
          <p:nvPr/>
        </p:nvSpPr>
        <p:spPr>
          <a:xfrm>
            <a:off x="1886390" y="2026855"/>
            <a:ext cx="1547550" cy="150075"/>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2" name="Shape 202"/>
          <p:cNvSpPr txBox="1"/>
          <p:nvPr/>
        </p:nvSpPr>
        <p:spPr>
          <a:xfrm>
            <a:off x="1151568" y="1920172"/>
            <a:ext cx="810375" cy="266109"/>
          </a:xfrm>
          <a:prstGeom prst="rect">
            <a:avLst/>
          </a:prstGeom>
          <a:noFill/>
          <a:ln>
            <a:noFill/>
          </a:ln>
        </p:spPr>
        <p:txBody>
          <a:bodyPr wrap="square" lIns="68550" tIns="68550" rIns="68550" bIns="68550" anchor="t" anchorCtr="0">
            <a:noAutofit/>
          </a:bodyPr>
          <a:lstStyle/>
          <a:p>
            <a:pPr marL="0" marR="0" lvl="0" indent="0" algn="l" rtl="0">
              <a:spcBef>
                <a:spcPts val="0"/>
              </a:spcBef>
              <a:buSzPct val="25000"/>
              <a:buNone/>
            </a:pPr>
            <a:r>
              <a:rPr lang="en-US" sz="1200" b="1">
                <a:solidFill>
                  <a:srgbClr val="FF0000"/>
                </a:solidFill>
                <a:latin typeface="Trebuchet MS"/>
                <a:ea typeface="Trebuchet MS"/>
                <a:cs typeface="Trebuchet MS"/>
                <a:sym typeface="Trebuchet MS"/>
              </a:rPr>
              <a:t>Section</a:t>
            </a:r>
          </a:p>
        </p:txBody>
      </p:sp>
      <p:sp>
        <p:nvSpPr>
          <p:cNvPr id="203" name="Shape 203"/>
          <p:cNvSpPr/>
          <p:nvPr/>
        </p:nvSpPr>
        <p:spPr>
          <a:xfrm>
            <a:off x="3690652" y="2326106"/>
            <a:ext cx="4976427" cy="270225"/>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4" name="Shape 204"/>
          <p:cNvSpPr/>
          <p:nvPr/>
        </p:nvSpPr>
        <p:spPr>
          <a:xfrm>
            <a:off x="1865246" y="2417445"/>
            <a:ext cx="1547550" cy="150075"/>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5" name="Shape 205"/>
          <p:cNvSpPr txBox="1"/>
          <p:nvPr/>
        </p:nvSpPr>
        <p:spPr>
          <a:xfrm>
            <a:off x="1230774" y="2293873"/>
            <a:ext cx="673425" cy="270225"/>
          </a:xfrm>
          <a:prstGeom prst="rect">
            <a:avLst/>
          </a:prstGeom>
          <a:noFill/>
          <a:ln>
            <a:noFill/>
          </a:ln>
        </p:spPr>
        <p:txBody>
          <a:bodyPr wrap="square" lIns="68550" tIns="68550" rIns="68550" bIns="68550" anchor="t" anchorCtr="0">
            <a:noAutofit/>
          </a:bodyPr>
          <a:lstStyle/>
          <a:p>
            <a:pPr marL="0" marR="0" lvl="0" indent="0" algn="l" rtl="0">
              <a:spcBef>
                <a:spcPts val="0"/>
              </a:spcBef>
              <a:buSzPct val="25000"/>
              <a:buNone/>
            </a:pPr>
            <a:r>
              <a:rPr lang="en-US" sz="1200" b="1">
                <a:solidFill>
                  <a:srgbClr val="FF0000"/>
                </a:solidFill>
                <a:latin typeface="Trebuchet MS"/>
                <a:ea typeface="Trebuchet MS"/>
                <a:cs typeface="Trebuchet MS"/>
                <a:sym typeface="Trebuchet MS"/>
              </a:rPr>
              <a:t>Button</a:t>
            </a:r>
          </a:p>
        </p:txBody>
      </p:sp>
      <p:sp>
        <p:nvSpPr>
          <p:cNvPr id="206" name="Shape 206"/>
          <p:cNvSpPr/>
          <p:nvPr/>
        </p:nvSpPr>
        <p:spPr>
          <a:xfrm>
            <a:off x="3687056" y="2650757"/>
            <a:ext cx="829860" cy="270225"/>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7" name="Shape 207"/>
          <p:cNvSpPr/>
          <p:nvPr/>
        </p:nvSpPr>
        <p:spPr>
          <a:xfrm>
            <a:off x="1860345" y="2720224"/>
            <a:ext cx="1552451" cy="200002"/>
          </a:xfrm>
          <a:prstGeom prst="rightArrow">
            <a:avLst>
              <a:gd name="adj1" fmla="val 63343"/>
              <a:gd name="adj2" fmla="val 50000"/>
            </a:avLst>
          </a:prstGeom>
          <a:solidFill>
            <a:srgbClr val="FF0000"/>
          </a:solidFill>
          <a:ln w="952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08" name="Shape 208"/>
          <p:cNvSpPr txBox="1"/>
          <p:nvPr/>
        </p:nvSpPr>
        <p:spPr>
          <a:xfrm>
            <a:off x="1307661" y="2650001"/>
            <a:ext cx="673425" cy="270225"/>
          </a:xfrm>
          <a:prstGeom prst="rect">
            <a:avLst/>
          </a:prstGeom>
          <a:noFill/>
          <a:ln>
            <a:noFill/>
          </a:ln>
        </p:spPr>
        <p:txBody>
          <a:bodyPr wrap="square" lIns="68550" tIns="68550" rIns="68550" bIns="68550" anchor="t" anchorCtr="0">
            <a:noAutofit/>
          </a:bodyPr>
          <a:lstStyle/>
          <a:p>
            <a:pPr marL="0" marR="0" lvl="0" indent="0" algn="l" rtl="0">
              <a:spcBef>
                <a:spcPts val="0"/>
              </a:spcBef>
              <a:buSzPct val="25000"/>
              <a:buNone/>
            </a:pPr>
            <a:r>
              <a:rPr lang="en-US" sz="1200" b="1">
                <a:solidFill>
                  <a:srgbClr val="FF0000"/>
                </a:solidFill>
                <a:latin typeface="Trebuchet MS"/>
                <a:ea typeface="Trebuchet MS"/>
                <a:cs typeface="Trebuchet MS"/>
                <a:sym typeface="Trebuchet MS"/>
              </a:rPr>
              <a:t>Tab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466381" y="0"/>
            <a:ext cx="9144000" cy="6858000"/>
          </a:xfrm>
          <a:prstGeom prst="rect">
            <a:avLst/>
          </a:prstGeom>
          <a:noFill/>
          <a:ln>
            <a:noFill/>
          </a:ln>
        </p:spPr>
      </p:pic>
      <p:sp>
        <p:nvSpPr>
          <p:cNvPr id="214" name="Shape 214"/>
          <p:cNvSpPr txBox="1">
            <a:spLocks noGrp="1"/>
          </p:cNvSpPr>
          <p:nvPr>
            <p:ph type="title"/>
          </p:nvPr>
        </p:nvSpPr>
        <p:spPr>
          <a:xfrm>
            <a:off x="2404631" y="327791"/>
            <a:ext cx="6856810" cy="96920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2400" b="0" i="0" u="none" strike="noStrike" cap="none">
                <a:solidFill>
                  <a:schemeClr val="dk1"/>
                </a:solidFill>
                <a:latin typeface="Arial"/>
                <a:ea typeface="Arial"/>
                <a:cs typeface="Arial"/>
                <a:sym typeface="Arial"/>
              </a:rPr>
              <a:t>Notification at the Caseload Level</a:t>
            </a:r>
          </a:p>
        </p:txBody>
      </p:sp>
      <p:pic>
        <p:nvPicPr>
          <p:cNvPr id="215" name="Shape 215" descr="Screen Clipping"/>
          <p:cNvPicPr preferRelativeResize="0"/>
          <p:nvPr/>
        </p:nvPicPr>
        <p:blipFill rotWithShape="1">
          <a:blip r:embed="rId4">
            <a:alphaModFix/>
          </a:blip>
          <a:srcRect/>
          <a:stretch/>
        </p:blipFill>
        <p:spPr>
          <a:xfrm>
            <a:off x="1292289" y="1591863"/>
            <a:ext cx="7723463" cy="3380508"/>
          </a:xfrm>
          <a:prstGeom prst="rect">
            <a:avLst/>
          </a:prstGeom>
          <a:noFill/>
          <a:ln>
            <a:noFill/>
          </a:ln>
        </p:spPr>
      </p:pic>
      <p:sp>
        <p:nvSpPr>
          <p:cNvPr id="216" name="Shape 216"/>
          <p:cNvSpPr/>
          <p:nvPr/>
        </p:nvSpPr>
        <p:spPr>
          <a:xfrm>
            <a:off x="1325338" y="2477031"/>
            <a:ext cx="2541581" cy="587637"/>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17" name="Shape 217"/>
          <p:cNvSpPr/>
          <p:nvPr/>
        </p:nvSpPr>
        <p:spPr>
          <a:xfrm>
            <a:off x="1292289" y="2060188"/>
            <a:ext cx="2574631" cy="242337"/>
          </a:xfrm>
          <a:prstGeom prst="rect">
            <a:avLst/>
          </a:prstGeom>
          <a:noFill/>
          <a:ln w="28575" cap="flat" cmpd="sng">
            <a:solidFill>
              <a:srgbClr val="FF0000"/>
            </a:solidFill>
            <a:prstDash val="solid"/>
            <a:round/>
            <a:headEnd type="none" w="med" len="med"/>
            <a:tailEnd type="none" w="med" len="med"/>
          </a:ln>
        </p:spPr>
        <p:txBody>
          <a:bodyPr wrap="square" lIns="68550" tIns="68550" rIns="68550" bIns="68550" anchor="ctr" anchorCtr="0">
            <a:noAutofit/>
          </a:bodyPr>
          <a:lstStyle/>
          <a:p>
            <a:pPr marL="0" marR="0" lvl="0" indent="0" algn="l" rtl="0">
              <a:spcBef>
                <a:spcPts val="0"/>
              </a:spcBef>
              <a:buSzPct val="25000"/>
              <a:buNone/>
            </a:pPr>
            <a:endParaRPr sz="1050">
              <a:solidFill>
                <a:schemeClr val="dk1"/>
              </a:solidFill>
              <a:latin typeface="Trebuchet MS"/>
              <a:ea typeface="Trebuchet MS"/>
              <a:cs typeface="Trebuchet MS"/>
              <a:sym typeface="Trebuchet MS"/>
            </a:endParaRPr>
          </a:p>
        </p:txBody>
      </p:sp>
      <p:sp>
        <p:nvSpPr>
          <p:cNvPr id="218" name="Shape 218"/>
          <p:cNvSpPr txBox="1"/>
          <p:nvPr/>
        </p:nvSpPr>
        <p:spPr>
          <a:xfrm>
            <a:off x="2302525" y="5626139"/>
            <a:ext cx="5702993"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Notification provides reminders of upcoming events.</a:t>
            </a:r>
          </a:p>
        </p:txBody>
      </p:sp>
      <p:sp>
        <p:nvSpPr>
          <p:cNvPr id="219" name="Shape 219"/>
          <p:cNvSpPr/>
          <p:nvPr/>
        </p:nvSpPr>
        <p:spPr>
          <a:xfrm>
            <a:off x="3567980" y="3214274"/>
            <a:ext cx="597877" cy="228600"/>
          </a:xfrm>
          <a:prstGeom prst="left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Trebuchet MS"/>
              <a:ea typeface="Trebuchet MS"/>
              <a:cs typeface="Trebuchet MS"/>
              <a:sym typeface="Trebuchet MS"/>
            </a:endParaRPr>
          </a:p>
        </p:txBody>
      </p:sp>
      <p:sp>
        <p:nvSpPr>
          <p:cNvPr id="220" name="Shape 220"/>
          <p:cNvSpPr/>
          <p:nvPr/>
        </p:nvSpPr>
        <p:spPr>
          <a:xfrm>
            <a:off x="3567979" y="3898061"/>
            <a:ext cx="597877" cy="228600"/>
          </a:xfrm>
          <a:prstGeom prst="left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Trebuchet MS"/>
              <a:ea typeface="Trebuchet MS"/>
              <a:cs typeface="Trebuchet MS"/>
              <a:sym typeface="Trebuchet MS"/>
            </a:endParaRPr>
          </a:p>
        </p:txBody>
      </p:sp>
      <p:sp>
        <p:nvSpPr>
          <p:cNvPr id="221" name="Shape 221"/>
          <p:cNvSpPr/>
          <p:nvPr/>
        </p:nvSpPr>
        <p:spPr>
          <a:xfrm>
            <a:off x="3567980" y="4310010"/>
            <a:ext cx="597877" cy="228600"/>
          </a:xfrm>
          <a:prstGeom prst="left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a:stretch/>
        </p:blipFill>
        <p:spPr>
          <a:xfrm>
            <a:off x="400279" y="467"/>
            <a:ext cx="9144000" cy="6858000"/>
          </a:xfrm>
          <a:prstGeom prst="rect">
            <a:avLst/>
          </a:prstGeom>
          <a:noFill/>
          <a:ln>
            <a:noFill/>
          </a:ln>
        </p:spPr>
      </p:pic>
      <p:sp>
        <p:nvSpPr>
          <p:cNvPr id="227" name="Shape 227"/>
          <p:cNvSpPr txBox="1"/>
          <p:nvPr/>
        </p:nvSpPr>
        <p:spPr>
          <a:xfrm>
            <a:off x="1507186" y="562811"/>
            <a:ext cx="774707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Student Search – Using Case Load Method </a:t>
            </a:r>
          </a:p>
        </p:txBody>
      </p:sp>
      <p:pic>
        <p:nvPicPr>
          <p:cNvPr id="228" name="Shape 228" descr="Screen Clipping"/>
          <p:cNvPicPr preferRelativeResize="0"/>
          <p:nvPr/>
        </p:nvPicPr>
        <p:blipFill rotWithShape="1">
          <a:blip r:embed="rId4">
            <a:alphaModFix/>
          </a:blip>
          <a:srcRect/>
          <a:stretch/>
        </p:blipFill>
        <p:spPr>
          <a:xfrm>
            <a:off x="1507185" y="1599296"/>
            <a:ext cx="7170821" cy="3343447"/>
          </a:xfrm>
          <a:prstGeom prst="rect">
            <a:avLst/>
          </a:prstGeom>
          <a:noFill/>
          <a:ln>
            <a:noFill/>
          </a:ln>
        </p:spPr>
      </p:pic>
      <p:sp>
        <p:nvSpPr>
          <p:cNvPr id="229" name="Shape 229"/>
          <p:cNvSpPr/>
          <p:nvPr/>
        </p:nvSpPr>
        <p:spPr>
          <a:xfrm>
            <a:off x="3291511" y="2171386"/>
            <a:ext cx="1798282" cy="574568"/>
          </a:xfrm>
          <a:prstGeom prst="rect">
            <a:avLst/>
          </a:prstGeom>
          <a:noFill/>
          <a:ln w="381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050">
              <a:solidFill>
                <a:schemeClr val="lt1"/>
              </a:solidFill>
              <a:latin typeface="Trebuchet MS"/>
              <a:ea typeface="Trebuchet MS"/>
              <a:cs typeface="Trebuchet MS"/>
              <a:sym typeface="Trebuchet MS"/>
            </a:endParaRPr>
          </a:p>
        </p:txBody>
      </p:sp>
      <p:sp>
        <p:nvSpPr>
          <p:cNvPr id="230" name="Shape 230"/>
          <p:cNvSpPr/>
          <p:nvPr/>
        </p:nvSpPr>
        <p:spPr>
          <a:xfrm>
            <a:off x="2491752" y="2458670"/>
            <a:ext cx="536681" cy="132736"/>
          </a:xfrm>
          <a:prstGeom prst="right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050">
              <a:solidFill>
                <a:schemeClr val="lt1"/>
              </a:solidFill>
              <a:latin typeface="Trebuchet MS"/>
              <a:ea typeface="Trebuchet MS"/>
              <a:cs typeface="Trebuchet MS"/>
              <a:sym typeface="Trebuchet MS"/>
            </a:endParaRPr>
          </a:p>
        </p:txBody>
      </p:sp>
      <p:sp>
        <p:nvSpPr>
          <p:cNvPr id="231" name="Shape 231"/>
          <p:cNvSpPr txBox="1"/>
          <p:nvPr/>
        </p:nvSpPr>
        <p:spPr>
          <a:xfrm>
            <a:off x="1112705" y="5618602"/>
            <a:ext cx="8549088"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Ability to Search by Student ID, Last Name, First Name or Date of Birth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a:stretch/>
        </p:blipFill>
        <p:spPr>
          <a:xfrm>
            <a:off x="554516" y="0"/>
            <a:ext cx="9143999" cy="6858000"/>
          </a:xfrm>
          <a:prstGeom prst="rect">
            <a:avLst/>
          </a:prstGeom>
          <a:noFill/>
          <a:ln>
            <a:noFill/>
          </a:ln>
        </p:spPr>
      </p:pic>
      <p:sp>
        <p:nvSpPr>
          <p:cNvPr id="237" name="Shape 237"/>
          <p:cNvSpPr txBox="1"/>
          <p:nvPr/>
        </p:nvSpPr>
        <p:spPr>
          <a:xfrm>
            <a:off x="1921655" y="434898"/>
            <a:ext cx="687118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Student Search – Using Search Bar</a:t>
            </a:r>
          </a:p>
        </p:txBody>
      </p:sp>
      <p:sp>
        <p:nvSpPr>
          <p:cNvPr id="238" name="Shape 238"/>
          <p:cNvSpPr txBox="1"/>
          <p:nvPr/>
        </p:nvSpPr>
        <p:spPr>
          <a:xfrm>
            <a:off x="3161841" y="5464366"/>
            <a:ext cx="3877937" cy="64633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a:solidFill>
                  <a:schemeClr val="dk1"/>
                </a:solidFill>
                <a:latin typeface="Trebuchet MS"/>
                <a:ea typeface="Trebuchet MS"/>
                <a:cs typeface="Trebuchet MS"/>
                <a:sym typeface="Trebuchet MS"/>
              </a:rPr>
              <a:t>Type First Name, Last Name or ID – Click Look-up Student</a:t>
            </a:r>
          </a:p>
        </p:txBody>
      </p:sp>
      <p:pic>
        <p:nvPicPr>
          <p:cNvPr id="239" name="Shape 239" descr="Screen Clipping"/>
          <p:cNvPicPr preferRelativeResize="0"/>
          <p:nvPr/>
        </p:nvPicPr>
        <p:blipFill rotWithShape="1">
          <a:blip r:embed="rId4">
            <a:alphaModFix/>
          </a:blip>
          <a:srcRect/>
          <a:stretch/>
        </p:blipFill>
        <p:spPr>
          <a:xfrm>
            <a:off x="1398576" y="2046457"/>
            <a:ext cx="7455877" cy="2269077"/>
          </a:xfrm>
          <a:prstGeom prst="rect">
            <a:avLst/>
          </a:prstGeom>
          <a:noFill/>
          <a:ln>
            <a:noFill/>
          </a:ln>
        </p:spPr>
      </p:pic>
      <p:sp>
        <p:nvSpPr>
          <p:cNvPr id="240" name="Shape 240"/>
          <p:cNvSpPr/>
          <p:nvPr/>
        </p:nvSpPr>
        <p:spPr>
          <a:xfrm>
            <a:off x="3314543" y="2106950"/>
            <a:ext cx="4085412" cy="394344"/>
          </a:xfrm>
          <a:prstGeom prst="rect">
            <a:avLst/>
          </a:prstGeom>
          <a:noFill/>
          <a:ln w="381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endParaRPr sz="105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Macintosh PowerPoint</Application>
  <PresentationFormat>Custom</PresentationFormat>
  <Paragraphs>143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Sneak Preview of Maryland Online IEP</vt:lpstr>
      <vt:lpstr>PowerPoint Presentation</vt:lpstr>
      <vt:lpstr>Student Compass</vt:lpstr>
      <vt:lpstr>IEP Module</vt:lpstr>
      <vt:lpstr>Data Structure Within MOIEP</vt:lpstr>
      <vt:lpstr>Key Components of Student Compass  </vt:lpstr>
      <vt:lpstr>Notification at the Caseload Level</vt:lpstr>
      <vt:lpstr>PowerPoint Presentation</vt:lpstr>
      <vt:lpstr>PowerPoint Presentation</vt:lpstr>
      <vt:lpstr>Methods for Accessing the IEP </vt:lpstr>
      <vt:lpstr>IEP Table of Contents</vt:lpstr>
      <vt:lpstr>Resources and Supports Available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Sneak Preview of Maryland Online IEP</dc:title>
  <cp:lastModifiedBy>Office 2004 Test Drive User</cp:lastModifiedBy>
  <cp:revision>1</cp:revision>
  <dcterms:modified xsi:type="dcterms:W3CDTF">2017-11-15T12:53:28Z</dcterms:modified>
</cp:coreProperties>
</file>